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27"/>
  </p:notesMasterIdLst>
  <p:sldIdLst>
    <p:sldId id="654" r:id="rId2"/>
    <p:sldId id="826" r:id="rId3"/>
    <p:sldId id="787" r:id="rId4"/>
    <p:sldId id="820" r:id="rId5"/>
    <p:sldId id="788" r:id="rId6"/>
    <p:sldId id="821" r:id="rId7"/>
    <p:sldId id="822" r:id="rId8"/>
    <p:sldId id="829" r:id="rId9"/>
    <p:sldId id="830" r:id="rId10"/>
    <p:sldId id="831" r:id="rId11"/>
    <p:sldId id="824" r:id="rId12"/>
    <p:sldId id="789" r:id="rId13"/>
    <p:sldId id="833" r:id="rId14"/>
    <p:sldId id="834" r:id="rId15"/>
    <p:sldId id="835" r:id="rId16"/>
    <p:sldId id="836" r:id="rId17"/>
    <p:sldId id="837" r:id="rId18"/>
    <p:sldId id="838" r:id="rId19"/>
    <p:sldId id="808" r:id="rId20"/>
    <p:sldId id="825" r:id="rId21"/>
    <p:sldId id="791" r:id="rId22"/>
    <p:sldId id="793" r:id="rId23"/>
    <p:sldId id="840" r:id="rId24"/>
    <p:sldId id="792" r:id="rId25"/>
    <p:sldId id="832"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699"/>
    <a:srgbClr val="00487E"/>
    <a:srgbClr val="D57F21"/>
    <a:srgbClr val="F8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8147" autoAdjust="0"/>
  </p:normalViewPr>
  <p:slideViewPr>
    <p:cSldViewPr snapToGrid="0">
      <p:cViewPr varScale="1">
        <p:scale>
          <a:sx n="97" d="100"/>
          <a:sy n="97" d="100"/>
        </p:scale>
        <p:origin x="1062" y="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6B8EB-A65D-4AC4-BBF2-60A63A2D1436}"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ru-RU"/>
        </a:p>
      </dgm:t>
    </dgm:pt>
    <dgm:pt modelId="{0A763FD8-4771-4AF5-961E-54C1CF416547}">
      <dgm:prSet phldrT="[Текст]"/>
      <dgm:spPr>
        <a:solidFill>
          <a:schemeClr val="tx2">
            <a:lumMod val="10000"/>
            <a:lumOff val="90000"/>
          </a:schemeClr>
        </a:solidFill>
        <a:ln>
          <a:solidFill>
            <a:srgbClr val="0070C0"/>
          </a:solidFill>
        </a:ln>
      </dgm:spPr>
      <dgm:t>
        <a:bodyPr/>
        <a:lstStyle/>
        <a:p>
          <a:r>
            <a:rPr lang="uz-Cyrl-UZ" b="0" dirty="0">
              <a:solidFill>
                <a:schemeClr val="tx1"/>
              </a:solidFill>
              <a:latin typeface="Calibri" panose="020F0502020204030204" pitchFamily="34" charset="0"/>
              <a:cs typeface="Calibri" panose="020F0502020204030204" pitchFamily="34" charset="0"/>
            </a:rPr>
            <a:t>уруғ-аймоқчилик </a:t>
          </a:r>
          <a:endParaRPr lang="ru-RU" b="0" dirty="0">
            <a:solidFill>
              <a:schemeClr val="tx1"/>
            </a:solidFill>
            <a:latin typeface="Calibri" panose="020F0502020204030204" pitchFamily="34" charset="0"/>
            <a:cs typeface="Calibri" panose="020F0502020204030204" pitchFamily="34" charset="0"/>
          </a:endParaRPr>
        </a:p>
      </dgm:t>
    </dgm:pt>
    <dgm:pt modelId="{A3CEACB3-02EB-4DEF-8EF7-C963CF093C3B}" type="parTrans" cxnId="{D87A82A9-32A4-4E92-8B56-3CA1D57E1C4E}">
      <dgm:prSet/>
      <dgm:spPr/>
      <dgm:t>
        <a:bodyPr/>
        <a:lstStyle/>
        <a:p>
          <a:endParaRPr lang="ru-RU"/>
        </a:p>
      </dgm:t>
    </dgm:pt>
    <dgm:pt modelId="{AF3BB20D-B408-4A2C-9671-4C48001E015E}" type="sibTrans" cxnId="{D87A82A9-32A4-4E92-8B56-3CA1D57E1C4E}">
      <dgm:prSet/>
      <dgm:spPr/>
      <dgm:t>
        <a:bodyPr/>
        <a:lstStyle/>
        <a:p>
          <a:endParaRPr lang="ru-RU"/>
        </a:p>
      </dgm:t>
    </dgm:pt>
    <dgm:pt modelId="{592C5EC9-907D-410F-ABBE-8BF2FAF0536B}">
      <dgm:prSet phldrT="[Текст]"/>
      <dgm:spPr>
        <a:solidFill>
          <a:schemeClr val="tx2">
            <a:lumMod val="10000"/>
            <a:lumOff val="90000"/>
          </a:schemeClr>
        </a:solidFill>
        <a:ln>
          <a:solidFill>
            <a:srgbClr val="0070C0"/>
          </a:solidFill>
        </a:ln>
      </dgm:spPr>
      <dgm:t>
        <a:bodyPr/>
        <a:lstStyle/>
        <a:p>
          <a:r>
            <a:rPr lang="uz-Cyrl-UZ" b="0" dirty="0">
              <a:solidFill>
                <a:schemeClr val="tx1"/>
              </a:solidFill>
              <a:latin typeface="Calibri" panose="020F0502020204030204" pitchFamily="34" charset="0"/>
              <a:cs typeface="Calibri" panose="020F0502020204030204" pitchFamily="34" charset="0"/>
            </a:rPr>
            <a:t>фаворитизм (раҳнамолик)</a:t>
          </a:r>
          <a:endParaRPr lang="ru-RU" b="0" dirty="0">
            <a:solidFill>
              <a:schemeClr val="tx1"/>
            </a:solidFill>
            <a:latin typeface="Calibri" panose="020F0502020204030204" pitchFamily="34" charset="0"/>
            <a:cs typeface="Calibri" panose="020F0502020204030204" pitchFamily="34" charset="0"/>
          </a:endParaRPr>
        </a:p>
      </dgm:t>
    </dgm:pt>
    <dgm:pt modelId="{B7C4A90D-29C6-459F-89A4-8B99F2C4C55C}" type="parTrans" cxnId="{140F6684-0256-4D6E-99DD-0C6B5E956B9A}">
      <dgm:prSet/>
      <dgm:spPr/>
      <dgm:t>
        <a:bodyPr/>
        <a:lstStyle/>
        <a:p>
          <a:endParaRPr lang="ru-RU"/>
        </a:p>
      </dgm:t>
    </dgm:pt>
    <dgm:pt modelId="{B611A086-0EAA-41E1-9491-67DC11B21812}" type="sibTrans" cxnId="{140F6684-0256-4D6E-99DD-0C6B5E956B9A}">
      <dgm:prSet/>
      <dgm:spPr/>
      <dgm:t>
        <a:bodyPr/>
        <a:lstStyle/>
        <a:p>
          <a:endParaRPr lang="ru-RU"/>
        </a:p>
      </dgm:t>
    </dgm:pt>
    <dgm:pt modelId="{BF2298D3-A0C0-4FC9-BD86-89B1F6F7B36A}">
      <dgm:prSet/>
      <dgm:spPr>
        <a:solidFill>
          <a:schemeClr val="tx2">
            <a:lumMod val="10000"/>
            <a:lumOff val="90000"/>
          </a:schemeClr>
        </a:solidFill>
        <a:ln>
          <a:solidFill>
            <a:srgbClr val="0070C0"/>
          </a:solidFill>
        </a:ln>
      </dgm:spPr>
      <dgm:t>
        <a:bodyPr/>
        <a:lstStyle/>
        <a:p>
          <a:pPr algn="ctr"/>
          <a:r>
            <a:rPr lang="uz-Cyrl-UZ" b="0" dirty="0">
              <a:solidFill>
                <a:schemeClr val="tx1"/>
              </a:solidFill>
              <a:latin typeface="Calibri" panose="020F0502020204030204" pitchFamily="34" charset="0"/>
              <a:cs typeface="Calibri" panose="020F0502020204030204" pitchFamily="34" charset="0"/>
            </a:rPr>
            <a:t>маҳаллийчилик</a:t>
          </a:r>
          <a:endParaRPr lang="ru-RU" b="0" dirty="0">
            <a:solidFill>
              <a:schemeClr val="tx1"/>
            </a:solidFill>
            <a:latin typeface="Calibri" panose="020F0502020204030204" pitchFamily="34" charset="0"/>
            <a:cs typeface="Calibri" panose="020F0502020204030204" pitchFamily="34" charset="0"/>
          </a:endParaRPr>
        </a:p>
      </dgm:t>
    </dgm:pt>
    <dgm:pt modelId="{88E75F78-AF95-410A-A02E-75DDF2CB4A1F}" type="parTrans" cxnId="{760D4BEF-3C58-4EDF-B6AB-9B7FEAAC4ABA}">
      <dgm:prSet/>
      <dgm:spPr/>
      <dgm:t>
        <a:bodyPr/>
        <a:lstStyle/>
        <a:p>
          <a:endParaRPr lang="ru-RU"/>
        </a:p>
      </dgm:t>
    </dgm:pt>
    <dgm:pt modelId="{4D91D0AA-13E2-486A-A89C-4DDAE6C5A24A}" type="sibTrans" cxnId="{760D4BEF-3C58-4EDF-B6AB-9B7FEAAC4ABA}">
      <dgm:prSet/>
      <dgm:spPr/>
      <dgm:t>
        <a:bodyPr/>
        <a:lstStyle/>
        <a:p>
          <a:endParaRPr lang="ru-RU"/>
        </a:p>
      </dgm:t>
    </dgm:pt>
    <dgm:pt modelId="{DDD98716-A712-4020-8F44-EC194168640A}">
      <dgm:prSet/>
      <dgm:spPr>
        <a:solidFill>
          <a:schemeClr val="tx2">
            <a:lumMod val="10000"/>
            <a:lumOff val="90000"/>
          </a:schemeClr>
        </a:solidFill>
        <a:ln>
          <a:solidFill>
            <a:srgbClr val="0070C0"/>
          </a:solidFill>
        </a:ln>
      </dgm:spPr>
      <dgm:t>
        <a:bodyPr/>
        <a:lstStyle/>
        <a:p>
          <a:pPr algn="l"/>
          <a:endParaRPr lang="ru-RU" dirty="0"/>
        </a:p>
      </dgm:t>
    </dgm:pt>
    <dgm:pt modelId="{6474FEB9-1246-4EA5-B191-A5719A96A2DE}" type="parTrans" cxnId="{77754C76-80A9-4B3B-BF95-52562598DADD}">
      <dgm:prSet/>
      <dgm:spPr/>
      <dgm:t>
        <a:bodyPr/>
        <a:lstStyle/>
        <a:p>
          <a:endParaRPr lang="ru-RU"/>
        </a:p>
      </dgm:t>
    </dgm:pt>
    <dgm:pt modelId="{92521E33-409E-423B-A133-2127D22FAB32}" type="sibTrans" cxnId="{77754C76-80A9-4B3B-BF95-52562598DADD}">
      <dgm:prSet/>
      <dgm:spPr/>
      <dgm:t>
        <a:bodyPr/>
        <a:lstStyle/>
        <a:p>
          <a:endParaRPr lang="ru-RU"/>
        </a:p>
      </dgm:t>
    </dgm:pt>
    <dgm:pt modelId="{77115E71-5A6A-4E11-9D85-F12D8D3C9254}">
      <dgm:prSet/>
      <dgm:spPr>
        <a:solidFill>
          <a:schemeClr val="tx2">
            <a:lumMod val="10000"/>
            <a:lumOff val="90000"/>
          </a:schemeClr>
        </a:solidFill>
        <a:ln>
          <a:solidFill>
            <a:srgbClr val="0070C0"/>
          </a:solidFill>
        </a:ln>
      </dgm:spPr>
      <dgm:t>
        <a:bodyPr/>
        <a:lstStyle/>
        <a:p>
          <a:r>
            <a:rPr lang="uz-Cyrl-UZ" b="0" dirty="0">
              <a:solidFill>
                <a:schemeClr val="tx1"/>
              </a:solidFill>
              <a:latin typeface="Calibri" panose="020F0502020204030204" pitchFamily="34" charset="0"/>
              <a:cs typeface="Calibri" panose="020F0502020204030204" pitchFamily="34" charset="0"/>
            </a:rPr>
            <a:t>непотизм (таниш-билишчилик) </a:t>
          </a:r>
          <a:endParaRPr lang="ru-RU" b="0" dirty="0">
            <a:solidFill>
              <a:schemeClr val="tx1"/>
            </a:solidFill>
            <a:latin typeface="Calibri" panose="020F0502020204030204" pitchFamily="34" charset="0"/>
            <a:cs typeface="Calibri" panose="020F0502020204030204" pitchFamily="34" charset="0"/>
          </a:endParaRPr>
        </a:p>
      </dgm:t>
    </dgm:pt>
    <dgm:pt modelId="{B7E3C359-0F97-4531-B227-2A1B07A4DFC0}" type="parTrans" cxnId="{61922229-1108-4CE1-A862-3ECF47B8ED71}">
      <dgm:prSet/>
      <dgm:spPr/>
      <dgm:t>
        <a:bodyPr/>
        <a:lstStyle/>
        <a:p>
          <a:endParaRPr lang="ru-RU"/>
        </a:p>
      </dgm:t>
    </dgm:pt>
    <dgm:pt modelId="{0F7F4918-A0DD-404F-BF4B-AB2BBD39FA7A}" type="sibTrans" cxnId="{61922229-1108-4CE1-A862-3ECF47B8ED71}">
      <dgm:prSet/>
      <dgm:spPr/>
      <dgm:t>
        <a:bodyPr/>
        <a:lstStyle/>
        <a:p>
          <a:endParaRPr lang="ru-RU"/>
        </a:p>
      </dgm:t>
    </dgm:pt>
    <dgm:pt modelId="{0FA66818-B4CB-4774-9408-7ECDE1742683}">
      <dgm:prSet/>
      <dgm:spPr>
        <a:solidFill>
          <a:schemeClr val="tx2">
            <a:lumMod val="10000"/>
            <a:lumOff val="90000"/>
          </a:schemeClr>
        </a:solidFill>
        <a:ln>
          <a:solidFill>
            <a:srgbClr val="0070C0"/>
          </a:solidFill>
        </a:ln>
      </dgm:spPr>
      <dgm:t>
        <a:bodyPr/>
        <a:lstStyle/>
        <a:p>
          <a:r>
            <a:rPr lang="uz-Cyrl-UZ" b="0" dirty="0">
              <a:solidFill>
                <a:schemeClr val="tx1"/>
              </a:solidFill>
              <a:latin typeface="Calibri" panose="020F0502020204030204" pitchFamily="34" charset="0"/>
              <a:cs typeface="Calibri" panose="020F0502020204030204" pitchFamily="34" charset="0"/>
            </a:rPr>
            <a:t>шафелик (ҳомийлик)</a:t>
          </a:r>
          <a:endParaRPr lang="ru-RU" b="0" dirty="0">
            <a:solidFill>
              <a:schemeClr val="tx1"/>
            </a:solidFill>
            <a:latin typeface="Calibri" panose="020F0502020204030204" pitchFamily="34" charset="0"/>
            <a:cs typeface="Calibri" panose="020F0502020204030204" pitchFamily="34" charset="0"/>
          </a:endParaRPr>
        </a:p>
      </dgm:t>
    </dgm:pt>
    <dgm:pt modelId="{F21F67D1-1D1C-45A8-9D16-20E9140CC8FD}" type="parTrans" cxnId="{56A964C0-730C-4269-AEAD-2A2F79A7D719}">
      <dgm:prSet/>
      <dgm:spPr/>
      <dgm:t>
        <a:bodyPr/>
        <a:lstStyle/>
        <a:p>
          <a:endParaRPr lang="ru-RU"/>
        </a:p>
      </dgm:t>
    </dgm:pt>
    <dgm:pt modelId="{59248A5B-291D-44A0-933A-ED31F6760D74}" type="sibTrans" cxnId="{56A964C0-730C-4269-AEAD-2A2F79A7D719}">
      <dgm:prSet/>
      <dgm:spPr/>
      <dgm:t>
        <a:bodyPr/>
        <a:lstStyle/>
        <a:p>
          <a:endParaRPr lang="ru-RU"/>
        </a:p>
      </dgm:t>
    </dgm:pt>
    <dgm:pt modelId="{C21A06C9-BB21-4E8D-AA28-9FFDBED4442A}" type="pres">
      <dgm:prSet presAssocID="{EDC6B8EB-A65D-4AC4-BBF2-60A63A2D1436}" presName="diagram" presStyleCnt="0">
        <dgm:presLayoutVars>
          <dgm:dir/>
        </dgm:presLayoutVars>
      </dgm:prSet>
      <dgm:spPr/>
    </dgm:pt>
    <dgm:pt modelId="{5E864714-5081-4334-ACD3-F802320B349E}" type="pres">
      <dgm:prSet presAssocID="{0A763FD8-4771-4AF5-961E-54C1CF416547}" presName="composite" presStyleCnt="0"/>
      <dgm:spPr/>
    </dgm:pt>
    <dgm:pt modelId="{75EC254A-F831-4A2D-93D5-B8B188477D1C}" type="pres">
      <dgm:prSet presAssocID="{0A763FD8-4771-4AF5-961E-54C1CF416547}" presName="Image" presStyleLbl="bgShp" presStyleIdx="0" presStyleCnt="5" custScaleY="75291"/>
      <dgm:spPr>
        <a:blipFill rotWithShape="1">
          <a:blip xmlns:r="http://schemas.openxmlformats.org/officeDocument/2006/relationships" r:embed="rId1"/>
          <a:stretch>
            <a:fillRect/>
          </a:stretch>
        </a:blipFill>
        <a:ln>
          <a:solidFill>
            <a:srgbClr val="0070C0"/>
          </a:solidFill>
        </a:ln>
      </dgm:spPr>
    </dgm:pt>
    <dgm:pt modelId="{B1AF12D3-E0F0-4A20-9ACF-6A688094C610}" type="pres">
      <dgm:prSet presAssocID="{0A763FD8-4771-4AF5-961E-54C1CF416547}" presName="Parent" presStyleLbl="node0" presStyleIdx="0" presStyleCnt="5">
        <dgm:presLayoutVars>
          <dgm:bulletEnabled val="1"/>
        </dgm:presLayoutVars>
      </dgm:prSet>
      <dgm:spPr/>
    </dgm:pt>
    <dgm:pt modelId="{77333F8A-D73C-4E6B-98A4-168795574AF7}" type="pres">
      <dgm:prSet presAssocID="{AF3BB20D-B408-4A2C-9671-4C48001E015E}" presName="sibTrans" presStyleCnt="0"/>
      <dgm:spPr/>
    </dgm:pt>
    <dgm:pt modelId="{B158E9A3-E47A-415E-B163-4F67B1FE8748}" type="pres">
      <dgm:prSet presAssocID="{BF2298D3-A0C0-4FC9-BD86-89B1F6F7B36A}" presName="composite" presStyleCnt="0"/>
      <dgm:spPr/>
    </dgm:pt>
    <dgm:pt modelId="{C58BA959-F7BB-4822-A535-F7B30D7F2E8F}" type="pres">
      <dgm:prSet presAssocID="{BF2298D3-A0C0-4FC9-BD86-89B1F6F7B36A}" presName="Image" presStyleLbl="bgShp" presStyleIdx="1" presStyleCnt="5" custScaleY="76423"/>
      <dgm:spPr>
        <a:blipFill rotWithShape="1">
          <a:blip xmlns:r="http://schemas.openxmlformats.org/officeDocument/2006/relationships" r:embed="rId2"/>
          <a:stretch>
            <a:fillRect/>
          </a:stretch>
        </a:blipFill>
        <a:ln>
          <a:solidFill>
            <a:srgbClr val="0070C0"/>
          </a:solidFill>
        </a:ln>
      </dgm:spPr>
    </dgm:pt>
    <dgm:pt modelId="{EF293EB8-5986-448B-A6DB-CECA3EB51A75}" type="pres">
      <dgm:prSet presAssocID="{BF2298D3-A0C0-4FC9-BD86-89B1F6F7B36A}" presName="Parent" presStyleLbl="node0" presStyleIdx="1" presStyleCnt="5">
        <dgm:presLayoutVars>
          <dgm:bulletEnabled val="1"/>
        </dgm:presLayoutVars>
      </dgm:prSet>
      <dgm:spPr/>
    </dgm:pt>
    <dgm:pt modelId="{214E5148-764D-4BA9-850B-2D435E365D8C}" type="pres">
      <dgm:prSet presAssocID="{4D91D0AA-13E2-486A-A89C-4DDAE6C5A24A}" presName="sibTrans" presStyleCnt="0"/>
      <dgm:spPr/>
    </dgm:pt>
    <dgm:pt modelId="{52807ECD-5A69-408D-BECB-E5608B38FEF6}" type="pres">
      <dgm:prSet presAssocID="{77115E71-5A6A-4E11-9D85-F12D8D3C9254}" presName="composite" presStyleCnt="0"/>
      <dgm:spPr/>
    </dgm:pt>
    <dgm:pt modelId="{2046550A-BA69-4268-9DF5-2F188F52DF6B}" type="pres">
      <dgm:prSet presAssocID="{77115E71-5A6A-4E11-9D85-F12D8D3C9254}" presName="Image" presStyleLbl="bgShp" presStyleIdx="2" presStyleCnt="5" custScaleY="75906"/>
      <dgm:spPr>
        <a:blipFill rotWithShape="1">
          <a:blip xmlns:r="http://schemas.openxmlformats.org/officeDocument/2006/relationships" r:embed="rId3"/>
          <a:stretch>
            <a:fillRect/>
          </a:stretch>
        </a:blipFill>
        <a:ln>
          <a:solidFill>
            <a:srgbClr val="0070C0"/>
          </a:solidFill>
        </a:ln>
      </dgm:spPr>
    </dgm:pt>
    <dgm:pt modelId="{B7984F34-F45C-4D9F-AA2A-1BD8E453E314}" type="pres">
      <dgm:prSet presAssocID="{77115E71-5A6A-4E11-9D85-F12D8D3C9254}" presName="Parent" presStyleLbl="node0" presStyleIdx="2" presStyleCnt="5">
        <dgm:presLayoutVars>
          <dgm:bulletEnabled val="1"/>
        </dgm:presLayoutVars>
      </dgm:prSet>
      <dgm:spPr/>
    </dgm:pt>
    <dgm:pt modelId="{013AA27F-2BD1-46BB-AB07-75230E85B77C}" type="pres">
      <dgm:prSet presAssocID="{0F7F4918-A0DD-404F-BF4B-AB2BBD39FA7A}" presName="sibTrans" presStyleCnt="0"/>
      <dgm:spPr/>
    </dgm:pt>
    <dgm:pt modelId="{6FD15893-4893-49C1-9D09-E3A9D068AC2D}" type="pres">
      <dgm:prSet presAssocID="{0FA66818-B4CB-4774-9408-7ECDE1742683}" presName="composite" presStyleCnt="0"/>
      <dgm:spPr/>
    </dgm:pt>
    <dgm:pt modelId="{335B876E-CB46-4362-80DF-48AF1E8149FF}" type="pres">
      <dgm:prSet presAssocID="{0FA66818-B4CB-4774-9408-7ECDE1742683}" presName="Image" presStyleLbl="bgShp" presStyleIdx="3" presStyleCnt="5" custScaleY="79875"/>
      <dgm:spPr>
        <a:blipFill rotWithShape="1">
          <a:blip xmlns:r="http://schemas.openxmlformats.org/officeDocument/2006/relationships" r:embed="rId4"/>
          <a:stretch>
            <a:fillRect/>
          </a:stretch>
        </a:blipFill>
        <a:ln>
          <a:solidFill>
            <a:srgbClr val="0070C0"/>
          </a:solidFill>
        </a:ln>
      </dgm:spPr>
    </dgm:pt>
    <dgm:pt modelId="{8640D364-D3C8-4C97-96A7-991B6AEDAEBE}" type="pres">
      <dgm:prSet presAssocID="{0FA66818-B4CB-4774-9408-7ECDE1742683}" presName="Parent" presStyleLbl="node0" presStyleIdx="3" presStyleCnt="5">
        <dgm:presLayoutVars>
          <dgm:bulletEnabled val="1"/>
        </dgm:presLayoutVars>
      </dgm:prSet>
      <dgm:spPr/>
    </dgm:pt>
    <dgm:pt modelId="{8E808700-D6A2-4CED-B97F-1D563883713F}" type="pres">
      <dgm:prSet presAssocID="{59248A5B-291D-44A0-933A-ED31F6760D74}" presName="sibTrans" presStyleCnt="0"/>
      <dgm:spPr/>
    </dgm:pt>
    <dgm:pt modelId="{89FA4754-1B0C-4D8B-A252-ABF56E20ED67}" type="pres">
      <dgm:prSet presAssocID="{592C5EC9-907D-410F-ABBE-8BF2FAF0536B}" presName="composite" presStyleCnt="0"/>
      <dgm:spPr/>
    </dgm:pt>
    <dgm:pt modelId="{2D5968E1-5AD2-4D4F-82AB-EA899264DFCC}" type="pres">
      <dgm:prSet presAssocID="{592C5EC9-907D-410F-ABBE-8BF2FAF0536B}" presName="Image" presStyleLbl="bgShp" presStyleIdx="4" presStyleCnt="5" custScaleY="74865"/>
      <dgm:spPr>
        <a:blipFill rotWithShape="1">
          <a:blip xmlns:r="http://schemas.openxmlformats.org/officeDocument/2006/relationships" r:embed="rId5"/>
          <a:stretch>
            <a:fillRect/>
          </a:stretch>
        </a:blipFill>
        <a:ln>
          <a:solidFill>
            <a:srgbClr val="0070C0"/>
          </a:solidFill>
        </a:ln>
      </dgm:spPr>
    </dgm:pt>
    <dgm:pt modelId="{7D6C165F-DF2F-451F-9D6C-8555E0C3DBDB}" type="pres">
      <dgm:prSet presAssocID="{592C5EC9-907D-410F-ABBE-8BF2FAF0536B}" presName="Parent" presStyleLbl="node0" presStyleIdx="4" presStyleCnt="5">
        <dgm:presLayoutVars>
          <dgm:bulletEnabled val="1"/>
        </dgm:presLayoutVars>
      </dgm:prSet>
      <dgm:spPr/>
    </dgm:pt>
  </dgm:ptLst>
  <dgm:cxnLst>
    <dgm:cxn modelId="{09290B0C-24A2-472F-A609-9EEA480579C5}" type="presOf" srcId="{0FA66818-B4CB-4774-9408-7ECDE1742683}" destId="{8640D364-D3C8-4C97-96A7-991B6AEDAEBE}" srcOrd="0" destOrd="0" presId="urn:microsoft.com/office/officeart/2008/layout/BendingPictureCaption"/>
    <dgm:cxn modelId="{3DB57125-CA8B-4A61-83CB-BB69395A2972}" type="presOf" srcId="{EDC6B8EB-A65D-4AC4-BBF2-60A63A2D1436}" destId="{C21A06C9-BB21-4E8D-AA28-9FFDBED4442A}" srcOrd="0" destOrd="0" presId="urn:microsoft.com/office/officeart/2008/layout/BendingPictureCaption"/>
    <dgm:cxn modelId="{61922229-1108-4CE1-A862-3ECF47B8ED71}" srcId="{EDC6B8EB-A65D-4AC4-BBF2-60A63A2D1436}" destId="{77115E71-5A6A-4E11-9D85-F12D8D3C9254}" srcOrd="2" destOrd="0" parTransId="{B7E3C359-0F97-4531-B227-2A1B07A4DFC0}" sibTransId="{0F7F4918-A0DD-404F-BF4B-AB2BBD39FA7A}"/>
    <dgm:cxn modelId="{2C2BAA38-020A-4248-AB19-91356F84155B}" type="presOf" srcId="{BF2298D3-A0C0-4FC9-BD86-89B1F6F7B36A}" destId="{EF293EB8-5986-448B-A6DB-CECA3EB51A75}" srcOrd="0" destOrd="0" presId="urn:microsoft.com/office/officeart/2008/layout/BendingPictureCaption"/>
    <dgm:cxn modelId="{77754C76-80A9-4B3B-BF95-52562598DADD}" srcId="{BF2298D3-A0C0-4FC9-BD86-89B1F6F7B36A}" destId="{DDD98716-A712-4020-8F44-EC194168640A}" srcOrd="0" destOrd="0" parTransId="{6474FEB9-1246-4EA5-B191-A5719A96A2DE}" sibTransId="{92521E33-409E-423B-A133-2127D22FAB32}"/>
    <dgm:cxn modelId="{466C6C77-782A-406C-918B-5421B3E2BBE6}" type="presOf" srcId="{DDD98716-A712-4020-8F44-EC194168640A}" destId="{EF293EB8-5986-448B-A6DB-CECA3EB51A75}" srcOrd="0" destOrd="1" presId="urn:microsoft.com/office/officeart/2008/layout/BendingPictureCaption"/>
    <dgm:cxn modelId="{81A17F7A-EBB4-4BDE-913F-D361E0F9A6D8}" type="presOf" srcId="{77115E71-5A6A-4E11-9D85-F12D8D3C9254}" destId="{B7984F34-F45C-4D9F-AA2A-1BD8E453E314}" srcOrd="0" destOrd="0" presId="urn:microsoft.com/office/officeart/2008/layout/BendingPictureCaption"/>
    <dgm:cxn modelId="{140F6684-0256-4D6E-99DD-0C6B5E956B9A}" srcId="{EDC6B8EB-A65D-4AC4-BBF2-60A63A2D1436}" destId="{592C5EC9-907D-410F-ABBE-8BF2FAF0536B}" srcOrd="4" destOrd="0" parTransId="{B7C4A90D-29C6-459F-89A4-8B99F2C4C55C}" sibTransId="{B611A086-0EAA-41E1-9491-67DC11B21812}"/>
    <dgm:cxn modelId="{D87A82A9-32A4-4E92-8B56-3CA1D57E1C4E}" srcId="{EDC6B8EB-A65D-4AC4-BBF2-60A63A2D1436}" destId="{0A763FD8-4771-4AF5-961E-54C1CF416547}" srcOrd="0" destOrd="0" parTransId="{A3CEACB3-02EB-4DEF-8EF7-C963CF093C3B}" sibTransId="{AF3BB20D-B408-4A2C-9671-4C48001E015E}"/>
    <dgm:cxn modelId="{D53397BD-DD88-471E-B549-424CF02780C0}" type="presOf" srcId="{0A763FD8-4771-4AF5-961E-54C1CF416547}" destId="{B1AF12D3-E0F0-4A20-9ACF-6A688094C610}" srcOrd="0" destOrd="0" presId="urn:microsoft.com/office/officeart/2008/layout/BendingPictureCaption"/>
    <dgm:cxn modelId="{56A964C0-730C-4269-AEAD-2A2F79A7D719}" srcId="{EDC6B8EB-A65D-4AC4-BBF2-60A63A2D1436}" destId="{0FA66818-B4CB-4774-9408-7ECDE1742683}" srcOrd="3" destOrd="0" parTransId="{F21F67D1-1D1C-45A8-9D16-20E9140CC8FD}" sibTransId="{59248A5B-291D-44A0-933A-ED31F6760D74}"/>
    <dgm:cxn modelId="{3AF64CD0-CB42-4C3F-8382-29DA8BF330D6}" type="presOf" srcId="{592C5EC9-907D-410F-ABBE-8BF2FAF0536B}" destId="{7D6C165F-DF2F-451F-9D6C-8555E0C3DBDB}" srcOrd="0" destOrd="0" presId="urn:microsoft.com/office/officeart/2008/layout/BendingPictureCaption"/>
    <dgm:cxn modelId="{760D4BEF-3C58-4EDF-B6AB-9B7FEAAC4ABA}" srcId="{EDC6B8EB-A65D-4AC4-BBF2-60A63A2D1436}" destId="{BF2298D3-A0C0-4FC9-BD86-89B1F6F7B36A}" srcOrd="1" destOrd="0" parTransId="{88E75F78-AF95-410A-A02E-75DDF2CB4A1F}" sibTransId="{4D91D0AA-13E2-486A-A89C-4DDAE6C5A24A}"/>
    <dgm:cxn modelId="{66ED178F-256C-4D42-B920-3A14F7C64137}" type="presParOf" srcId="{C21A06C9-BB21-4E8D-AA28-9FFDBED4442A}" destId="{5E864714-5081-4334-ACD3-F802320B349E}" srcOrd="0" destOrd="0" presId="urn:microsoft.com/office/officeart/2008/layout/BendingPictureCaption"/>
    <dgm:cxn modelId="{35982A95-AA72-4D43-BC02-A2D347AC2BA4}" type="presParOf" srcId="{5E864714-5081-4334-ACD3-F802320B349E}" destId="{75EC254A-F831-4A2D-93D5-B8B188477D1C}" srcOrd="0" destOrd="0" presId="urn:microsoft.com/office/officeart/2008/layout/BendingPictureCaption"/>
    <dgm:cxn modelId="{63EA128F-C721-4886-B9A0-1AE64A4EEEA4}" type="presParOf" srcId="{5E864714-5081-4334-ACD3-F802320B349E}" destId="{B1AF12D3-E0F0-4A20-9ACF-6A688094C610}" srcOrd="1" destOrd="0" presId="urn:microsoft.com/office/officeart/2008/layout/BendingPictureCaption"/>
    <dgm:cxn modelId="{1C824DCF-4A71-4C99-9902-39D42CA09EDF}" type="presParOf" srcId="{C21A06C9-BB21-4E8D-AA28-9FFDBED4442A}" destId="{77333F8A-D73C-4E6B-98A4-168795574AF7}" srcOrd="1" destOrd="0" presId="urn:microsoft.com/office/officeart/2008/layout/BendingPictureCaption"/>
    <dgm:cxn modelId="{7E5786DF-3E06-4C58-A61A-4C8D0D84CBB6}" type="presParOf" srcId="{C21A06C9-BB21-4E8D-AA28-9FFDBED4442A}" destId="{B158E9A3-E47A-415E-B163-4F67B1FE8748}" srcOrd="2" destOrd="0" presId="urn:microsoft.com/office/officeart/2008/layout/BendingPictureCaption"/>
    <dgm:cxn modelId="{0D2CF04F-9C69-4B40-88D8-C148DABD0254}" type="presParOf" srcId="{B158E9A3-E47A-415E-B163-4F67B1FE8748}" destId="{C58BA959-F7BB-4822-A535-F7B30D7F2E8F}" srcOrd="0" destOrd="0" presId="urn:microsoft.com/office/officeart/2008/layout/BendingPictureCaption"/>
    <dgm:cxn modelId="{A43665F0-88BB-4F57-AA40-782572BF2011}" type="presParOf" srcId="{B158E9A3-E47A-415E-B163-4F67B1FE8748}" destId="{EF293EB8-5986-448B-A6DB-CECA3EB51A75}" srcOrd="1" destOrd="0" presId="urn:microsoft.com/office/officeart/2008/layout/BendingPictureCaption"/>
    <dgm:cxn modelId="{92FDD80A-F67C-4D7D-B1EA-C25B1B916D22}" type="presParOf" srcId="{C21A06C9-BB21-4E8D-AA28-9FFDBED4442A}" destId="{214E5148-764D-4BA9-850B-2D435E365D8C}" srcOrd="3" destOrd="0" presId="urn:microsoft.com/office/officeart/2008/layout/BendingPictureCaption"/>
    <dgm:cxn modelId="{F9F176A7-A73B-4A77-8A39-B17E89A22412}" type="presParOf" srcId="{C21A06C9-BB21-4E8D-AA28-9FFDBED4442A}" destId="{52807ECD-5A69-408D-BECB-E5608B38FEF6}" srcOrd="4" destOrd="0" presId="urn:microsoft.com/office/officeart/2008/layout/BendingPictureCaption"/>
    <dgm:cxn modelId="{CAF60EB2-E54D-4A83-88EA-624A7F5C6898}" type="presParOf" srcId="{52807ECD-5A69-408D-BECB-E5608B38FEF6}" destId="{2046550A-BA69-4268-9DF5-2F188F52DF6B}" srcOrd="0" destOrd="0" presId="urn:microsoft.com/office/officeart/2008/layout/BendingPictureCaption"/>
    <dgm:cxn modelId="{77E2BD4A-3150-45BD-AE21-7970C8BE3085}" type="presParOf" srcId="{52807ECD-5A69-408D-BECB-E5608B38FEF6}" destId="{B7984F34-F45C-4D9F-AA2A-1BD8E453E314}" srcOrd="1" destOrd="0" presId="urn:microsoft.com/office/officeart/2008/layout/BendingPictureCaption"/>
    <dgm:cxn modelId="{AA22E22A-9012-43A2-BC26-7C74401992CE}" type="presParOf" srcId="{C21A06C9-BB21-4E8D-AA28-9FFDBED4442A}" destId="{013AA27F-2BD1-46BB-AB07-75230E85B77C}" srcOrd="5" destOrd="0" presId="urn:microsoft.com/office/officeart/2008/layout/BendingPictureCaption"/>
    <dgm:cxn modelId="{9C9882CD-2F6A-421F-B2D1-0917915C03D6}" type="presParOf" srcId="{C21A06C9-BB21-4E8D-AA28-9FFDBED4442A}" destId="{6FD15893-4893-49C1-9D09-E3A9D068AC2D}" srcOrd="6" destOrd="0" presId="urn:microsoft.com/office/officeart/2008/layout/BendingPictureCaption"/>
    <dgm:cxn modelId="{3B99E0FF-2291-4217-9DBC-4A7F307B0D8B}" type="presParOf" srcId="{6FD15893-4893-49C1-9D09-E3A9D068AC2D}" destId="{335B876E-CB46-4362-80DF-48AF1E8149FF}" srcOrd="0" destOrd="0" presId="urn:microsoft.com/office/officeart/2008/layout/BendingPictureCaption"/>
    <dgm:cxn modelId="{718AE183-826A-4D3D-A562-1D2E5D663424}" type="presParOf" srcId="{6FD15893-4893-49C1-9D09-E3A9D068AC2D}" destId="{8640D364-D3C8-4C97-96A7-991B6AEDAEBE}" srcOrd="1" destOrd="0" presId="urn:microsoft.com/office/officeart/2008/layout/BendingPictureCaption"/>
    <dgm:cxn modelId="{60ABB9CE-6BBA-4F05-94AC-7CAC8C1C13C0}" type="presParOf" srcId="{C21A06C9-BB21-4E8D-AA28-9FFDBED4442A}" destId="{8E808700-D6A2-4CED-B97F-1D563883713F}" srcOrd="7" destOrd="0" presId="urn:microsoft.com/office/officeart/2008/layout/BendingPictureCaption"/>
    <dgm:cxn modelId="{6F6F2781-6B6E-4925-98BE-58A847041843}" type="presParOf" srcId="{C21A06C9-BB21-4E8D-AA28-9FFDBED4442A}" destId="{89FA4754-1B0C-4D8B-A252-ABF56E20ED67}" srcOrd="8" destOrd="0" presId="urn:microsoft.com/office/officeart/2008/layout/BendingPictureCaption"/>
    <dgm:cxn modelId="{C161AC95-B65A-486A-ADC4-8EB8BF533963}" type="presParOf" srcId="{89FA4754-1B0C-4D8B-A252-ABF56E20ED67}" destId="{2D5968E1-5AD2-4D4F-82AB-EA899264DFCC}" srcOrd="0" destOrd="0" presId="urn:microsoft.com/office/officeart/2008/layout/BendingPictureCaption"/>
    <dgm:cxn modelId="{263B1D18-5298-4138-A05B-E60A9FD468DD}" type="presParOf" srcId="{89FA4754-1B0C-4D8B-A252-ABF56E20ED67}" destId="{7D6C165F-DF2F-451F-9D6C-8555E0C3DBDB}"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B5621-D72E-4197-A246-8E8A4D6A321F}"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ru-RU"/>
        </a:p>
      </dgm:t>
    </dgm:pt>
    <dgm:pt modelId="{6677C70C-532F-40C2-9665-C7E2304826A3}">
      <dgm:prSet phldrT="[Текст]" custT="1"/>
      <dgm:spPr>
        <a:solidFill>
          <a:schemeClr val="bg1"/>
        </a:solidFill>
        <a:ln>
          <a:solidFill>
            <a:schemeClr val="tx1"/>
          </a:solidFill>
        </a:ln>
      </dgm:spPr>
      <dgm:t>
        <a:bodyPr/>
        <a:lstStyle/>
        <a:p>
          <a:pPr marL="0" indent="0" algn="ctr"/>
          <a:r>
            <a:rPr lang="ru-RU" sz="2400" dirty="0" err="1">
              <a:solidFill>
                <a:schemeClr val="tx1"/>
              </a:solidFill>
              <a:latin typeface="Calibri" panose="020F0502020204030204" pitchFamily="34" charset="0"/>
              <a:cs typeface="Calibri" panose="020F0502020204030204" pitchFamily="34" charset="0"/>
            </a:rPr>
            <a:t>фақат</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ташкилот</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манфаатлари</a:t>
          </a:r>
          <a:r>
            <a:rPr lang="uz-Cyrl-UZ" sz="2400" dirty="0">
              <a:solidFill>
                <a:schemeClr val="tx1"/>
              </a:solidFill>
              <a:latin typeface="Calibri" panose="020F0502020204030204" pitchFamily="34" charset="0"/>
              <a:cs typeface="Calibri" panose="020F0502020204030204" pitchFamily="34" charset="0"/>
            </a:rPr>
            <a:t>ни кўзлаши</a:t>
          </a:r>
          <a:endParaRPr lang="ru-RU" sz="2400" b="1" dirty="0">
            <a:solidFill>
              <a:schemeClr val="tx1"/>
            </a:solidFill>
            <a:latin typeface="Calibri" panose="020F0502020204030204" pitchFamily="34" charset="0"/>
            <a:cs typeface="Calibri" panose="020F0502020204030204" pitchFamily="34" charset="0"/>
          </a:endParaRPr>
        </a:p>
      </dgm:t>
    </dgm:pt>
    <dgm:pt modelId="{F1D1705E-DFC1-47BB-9346-29CF286B8F0A}" type="parTrans" cxnId="{AD8A0600-C53E-42FC-A55B-AA061FE5D3F7}">
      <dgm:prSet/>
      <dgm:spPr/>
      <dgm:t>
        <a:bodyPr/>
        <a:lstStyle/>
        <a:p>
          <a:endParaRPr lang="ru-RU"/>
        </a:p>
      </dgm:t>
    </dgm:pt>
    <dgm:pt modelId="{23658ED7-27CE-4E5D-862F-46506908A046}" type="sibTrans" cxnId="{AD8A0600-C53E-42FC-A55B-AA061FE5D3F7}">
      <dgm:prSet/>
      <dgm:spPr/>
      <dgm:t>
        <a:bodyPr/>
        <a:lstStyle/>
        <a:p>
          <a:endParaRPr lang="ru-RU"/>
        </a:p>
      </dgm:t>
    </dgm:pt>
    <dgm:pt modelId="{74108BEE-E0DA-42F0-ACDE-129539FAE1CB}">
      <dgm:prSet phldrT="[Текст]" custT="1"/>
      <dgm:spPr>
        <a:solidFill>
          <a:schemeClr val="bg1"/>
        </a:solidFill>
        <a:ln>
          <a:solidFill>
            <a:schemeClr val="tx1"/>
          </a:solidFill>
        </a:ln>
      </dgm:spPr>
      <dgm:t>
        <a:bodyPr/>
        <a:lstStyle/>
        <a:p>
          <a:pPr marL="0" indent="0" algn="ctr"/>
          <a:r>
            <a:rPr lang="ru-RU" sz="2400" dirty="0" err="1">
              <a:solidFill>
                <a:schemeClr val="tx1"/>
              </a:solidFill>
              <a:latin typeface="Calibri" panose="020F0502020204030204" pitchFamily="34" charset="0"/>
              <a:cs typeface="Calibri" panose="020F0502020204030204" pitchFamily="34" charset="0"/>
            </a:rPr>
            <a:t>ўз</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хизмат</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мавқеидан</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фақат</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ташкилот</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манфаатлари</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йўлида</a:t>
          </a:r>
          <a:r>
            <a:rPr lang="ru-RU" sz="2400" dirty="0">
              <a:solidFill>
                <a:schemeClr val="tx1"/>
              </a:solidFill>
              <a:latin typeface="Calibri" panose="020F0502020204030204" pitchFamily="34" charset="0"/>
              <a:cs typeface="Calibri" panose="020F0502020204030204" pitchFamily="34" charset="0"/>
            </a:rPr>
            <a:t> </a:t>
          </a:r>
          <a:r>
            <a:rPr lang="ru-RU" sz="2400" dirty="0" err="1">
              <a:solidFill>
                <a:schemeClr val="tx1"/>
              </a:solidFill>
              <a:latin typeface="Calibri" panose="020F0502020204030204" pitchFamily="34" charset="0"/>
              <a:cs typeface="Calibri" panose="020F0502020204030204" pitchFamily="34" charset="0"/>
            </a:rPr>
            <a:t>фойдаланиши</a:t>
          </a:r>
          <a:endParaRPr lang="ru-RU" sz="2400" b="1" i="1" dirty="0">
            <a:solidFill>
              <a:schemeClr val="tx1"/>
            </a:solidFill>
            <a:latin typeface="Calibri" panose="020F0502020204030204" pitchFamily="34" charset="0"/>
            <a:cs typeface="Calibri" panose="020F0502020204030204" pitchFamily="34" charset="0"/>
          </a:endParaRPr>
        </a:p>
      </dgm:t>
    </dgm:pt>
    <dgm:pt modelId="{2F0AE19A-5D4F-4527-93D2-3279409B7001}" type="parTrans" cxnId="{14424E3C-28D1-441C-8A7F-CD344F56D4E3}">
      <dgm:prSet/>
      <dgm:spPr/>
      <dgm:t>
        <a:bodyPr/>
        <a:lstStyle/>
        <a:p>
          <a:endParaRPr lang="ru-RU"/>
        </a:p>
      </dgm:t>
    </dgm:pt>
    <dgm:pt modelId="{FE3F8CBB-D057-4FFF-8ECC-CA5E617A7229}" type="sibTrans" cxnId="{14424E3C-28D1-441C-8A7F-CD344F56D4E3}">
      <dgm:prSet/>
      <dgm:spPr/>
      <dgm:t>
        <a:bodyPr/>
        <a:lstStyle/>
        <a:p>
          <a:endParaRPr lang="ru-RU"/>
        </a:p>
      </dgm:t>
    </dgm:pt>
    <dgm:pt modelId="{6A2FE9F8-1463-4076-8E4D-A858F2C62384}">
      <dgm:prSet phldrT="[Текст]" custT="1"/>
      <dgm:spPr>
        <a:solidFill>
          <a:schemeClr val="bg1"/>
        </a:solidFill>
        <a:ln>
          <a:solidFill>
            <a:schemeClr val="tx1"/>
          </a:solidFill>
        </a:ln>
      </dgm:spPr>
      <dgm:t>
        <a:bodyPr/>
        <a:lstStyle/>
        <a:p>
          <a:pPr algn="ctr"/>
          <a:r>
            <a:rPr lang="uz-Cyrl-UZ" sz="2400" dirty="0">
              <a:solidFill>
                <a:schemeClr val="tx1"/>
              </a:solidFill>
              <a:latin typeface="Calibri" panose="020F0502020204030204" pitchFamily="34" charset="0"/>
              <a:cs typeface="Calibri" panose="020F0502020204030204" pitchFamily="34" charset="0"/>
            </a:rPr>
            <a:t>непотизм (таниш-билишчилик), фаворитизм, маҳаллийчилик, ҳомийлик ва уруғ-аймоқчиликнинг намоён бўлишига қатъий чек қўйиш</a:t>
          </a:r>
          <a:endParaRPr lang="ru-RU" sz="2400" dirty="0">
            <a:solidFill>
              <a:schemeClr val="tx1"/>
            </a:solidFill>
            <a:latin typeface="Calibri" panose="020F0502020204030204" pitchFamily="34" charset="0"/>
            <a:cs typeface="Calibri" panose="020F0502020204030204" pitchFamily="34" charset="0"/>
          </a:endParaRPr>
        </a:p>
      </dgm:t>
    </dgm:pt>
    <dgm:pt modelId="{65091C7B-0CB3-41D6-B089-FCF5AE53E101}" type="parTrans" cxnId="{4917A36B-679D-4A46-85B6-20469AE815AD}">
      <dgm:prSet/>
      <dgm:spPr/>
      <dgm:t>
        <a:bodyPr/>
        <a:lstStyle/>
        <a:p>
          <a:endParaRPr lang="ru-RU"/>
        </a:p>
      </dgm:t>
    </dgm:pt>
    <dgm:pt modelId="{9905388D-2512-4663-9D76-85A8FA47711D}" type="sibTrans" cxnId="{4917A36B-679D-4A46-85B6-20469AE815AD}">
      <dgm:prSet/>
      <dgm:spPr/>
      <dgm:t>
        <a:bodyPr/>
        <a:lstStyle/>
        <a:p>
          <a:endParaRPr lang="ru-RU"/>
        </a:p>
      </dgm:t>
    </dgm:pt>
    <dgm:pt modelId="{829340B3-E6BB-4425-A5BB-BD2288BD5201}">
      <dgm:prSet phldrT="[Текст]" custT="1"/>
      <dgm:spPr>
        <a:solidFill>
          <a:schemeClr val="bg1"/>
        </a:solidFill>
        <a:ln>
          <a:solidFill>
            <a:schemeClr val="tx1"/>
          </a:solidFill>
        </a:ln>
      </dgm:spPr>
      <dgm:t>
        <a:bodyPr/>
        <a:lstStyle/>
        <a:p>
          <a:pPr algn="ctr">
            <a:lnSpc>
              <a:spcPct val="100000"/>
            </a:lnSpc>
            <a:spcAft>
              <a:spcPts val="0"/>
            </a:spcAft>
          </a:pPr>
          <a:r>
            <a:rPr lang="uz-Cyrl-UZ" sz="2400" dirty="0">
              <a:solidFill>
                <a:schemeClr val="tx1"/>
              </a:solidFill>
              <a:latin typeface="Calibri" panose="020F0502020204030204" pitchFamily="34" charset="0"/>
              <a:cs typeface="Calibri" panose="020F0502020204030204" pitchFamily="34" charset="0"/>
            </a:rPr>
            <a:t>эҳтимол ёки ҳақиқий манфаатлар тўқнашуви ҳақидаги маълумотларни ўз вақтида ва тўлиқ ошкор қилиши</a:t>
          </a:r>
          <a:endParaRPr lang="ru-RU" sz="2400" b="1" dirty="0">
            <a:solidFill>
              <a:schemeClr val="tx1"/>
            </a:solidFill>
            <a:latin typeface="Calibri" panose="020F0502020204030204" pitchFamily="34" charset="0"/>
            <a:cs typeface="Calibri" panose="020F0502020204030204" pitchFamily="34" charset="0"/>
          </a:endParaRPr>
        </a:p>
      </dgm:t>
    </dgm:pt>
    <dgm:pt modelId="{B94D4A52-8047-47D8-91A2-20242CD497CA}" type="parTrans" cxnId="{D01E8FE3-B0FA-466A-99B1-19568B829AE1}">
      <dgm:prSet/>
      <dgm:spPr/>
      <dgm:t>
        <a:bodyPr/>
        <a:lstStyle/>
        <a:p>
          <a:endParaRPr lang="ru-RU"/>
        </a:p>
      </dgm:t>
    </dgm:pt>
    <dgm:pt modelId="{82EEC8EC-781A-4766-956A-BF614FA4CC06}" type="sibTrans" cxnId="{D01E8FE3-B0FA-466A-99B1-19568B829AE1}">
      <dgm:prSet/>
      <dgm:spPr/>
      <dgm:t>
        <a:bodyPr/>
        <a:lstStyle/>
        <a:p>
          <a:endParaRPr lang="ru-RU"/>
        </a:p>
      </dgm:t>
    </dgm:pt>
    <dgm:pt modelId="{47C46D31-ED83-4DA9-8506-5C0E55300E7C}">
      <dgm:prSet phldrT="[Текст]" custT="1"/>
      <dgm:spPr>
        <a:solidFill>
          <a:schemeClr val="bg1"/>
        </a:solidFill>
        <a:ln>
          <a:solidFill>
            <a:schemeClr val="tx1"/>
          </a:solidFill>
        </a:ln>
      </dgm:spPr>
      <dgm:t>
        <a:bodyPr/>
        <a:lstStyle/>
        <a:p>
          <a:pPr algn="ctr"/>
          <a:r>
            <a:rPr lang="uz-Cyrl-UZ" sz="2400" dirty="0">
              <a:solidFill>
                <a:schemeClr val="tx1"/>
              </a:solidFill>
              <a:latin typeface="Calibri" panose="020F0502020204030204" pitchFamily="34" charset="0"/>
              <a:cs typeface="Calibri" panose="020F0502020204030204" pitchFamily="34" charset="0"/>
            </a:rPr>
            <a:t>ўзининг яқин қариндошлари ва алоқадор шахслари тўғрисидаги ва бошқа маълумотларнинг тўлиқ рўйхатини ҳалол, тўлиқ ва виждонан ошкор қилиши шарт</a:t>
          </a:r>
          <a:r>
            <a:rPr lang="uz-Cyrl-UZ" sz="2400" dirty="0">
              <a:latin typeface="Calibri" panose="020F0502020204030204" pitchFamily="34" charset="0"/>
              <a:cs typeface="Calibri" panose="020F0502020204030204" pitchFamily="34" charset="0"/>
            </a:rPr>
            <a:t>.</a:t>
          </a:r>
          <a:endParaRPr lang="ru-RU" sz="2400" b="1" dirty="0">
            <a:solidFill>
              <a:schemeClr val="tx1"/>
            </a:solidFill>
            <a:latin typeface="Calibri" panose="020F0502020204030204" pitchFamily="34" charset="0"/>
            <a:cs typeface="Calibri" panose="020F0502020204030204" pitchFamily="34" charset="0"/>
          </a:endParaRPr>
        </a:p>
      </dgm:t>
    </dgm:pt>
    <dgm:pt modelId="{829122B8-0F39-4756-9FCD-A1EFF11AC60F}" type="parTrans" cxnId="{65D20FD9-D2AC-46A4-850B-BEEB3EFFD59E}">
      <dgm:prSet/>
      <dgm:spPr/>
      <dgm:t>
        <a:bodyPr/>
        <a:lstStyle/>
        <a:p>
          <a:endParaRPr lang="ru-RU"/>
        </a:p>
      </dgm:t>
    </dgm:pt>
    <dgm:pt modelId="{BF695486-FF95-44AC-AC73-7B2FF856251C}" type="sibTrans" cxnId="{65D20FD9-D2AC-46A4-850B-BEEB3EFFD59E}">
      <dgm:prSet/>
      <dgm:spPr/>
      <dgm:t>
        <a:bodyPr/>
        <a:lstStyle/>
        <a:p>
          <a:endParaRPr lang="ru-RU"/>
        </a:p>
      </dgm:t>
    </dgm:pt>
    <dgm:pt modelId="{2A990456-2DD1-4314-98E5-18D6C48E43F7}" type="pres">
      <dgm:prSet presAssocID="{F9AB5621-D72E-4197-A246-8E8A4D6A321F}" presName="linear" presStyleCnt="0">
        <dgm:presLayoutVars>
          <dgm:dir/>
          <dgm:resizeHandles val="exact"/>
        </dgm:presLayoutVars>
      </dgm:prSet>
      <dgm:spPr/>
    </dgm:pt>
    <dgm:pt modelId="{E23D52BE-0CDD-41F6-AA4E-3DCEE0D570AC}" type="pres">
      <dgm:prSet presAssocID="{6677C70C-532F-40C2-9665-C7E2304826A3}" presName="comp" presStyleCnt="0"/>
      <dgm:spPr/>
    </dgm:pt>
    <dgm:pt modelId="{DF76FB94-24C4-4920-A25F-5CC07CCE41CD}" type="pres">
      <dgm:prSet presAssocID="{6677C70C-532F-40C2-9665-C7E2304826A3}" presName="box" presStyleLbl="node1" presStyleIdx="0" presStyleCnt="5" custLinFactNeighborY="-19998"/>
      <dgm:spPr/>
    </dgm:pt>
    <dgm:pt modelId="{131297F8-84C5-4F18-8480-CFA4CFDAF0BB}" type="pres">
      <dgm:prSet presAssocID="{6677C70C-532F-40C2-9665-C7E2304826A3}" presName="img" presStyleLbl="fgImgPlace1" presStyleIdx="0" presStyleCnt="5"/>
      <dgm:spPr>
        <a:blipFill rotWithShape="1">
          <a:blip xmlns:r="http://schemas.openxmlformats.org/officeDocument/2006/relationships" r:embed="rId1"/>
          <a:stretch>
            <a:fillRect/>
          </a:stretch>
        </a:blipFill>
        <a:ln>
          <a:solidFill>
            <a:schemeClr val="tx1"/>
          </a:solidFill>
        </a:ln>
      </dgm:spPr>
    </dgm:pt>
    <dgm:pt modelId="{D4D23099-9C9C-4991-A807-5629EF758D91}" type="pres">
      <dgm:prSet presAssocID="{6677C70C-532F-40C2-9665-C7E2304826A3}" presName="text" presStyleLbl="node1" presStyleIdx="0" presStyleCnt="5">
        <dgm:presLayoutVars>
          <dgm:bulletEnabled val="1"/>
        </dgm:presLayoutVars>
      </dgm:prSet>
      <dgm:spPr/>
    </dgm:pt>
    <dgm:pt modelId="{DDA5A748-3C1A-4799-8310-FC7607DFEDAF}" type="pres">
      <dgm:prSet presAssocID="{23658ED7-27CE-4E5D-862F-46506908A046}" presName="spacer" presStyleCnt="0"/>
      <dgm:spPr/>
    </dgm:pt>
    <dgm:pt modelId="{D126ED6F-BAB3-40E9-9772-A4F2E57A05FA}" type="pres">
      <dgm:prSet presAssocID="{74108BEE-E0DA-42F0-ACDE-129539FAE1CB}" presName="comp" presStyleCnt="0"/>
      <dgm:spPr/>
    </dgm:pt>
    <dgm:pt modelId="{768FD2A6-BFE1-46CC-B71E-4EA9FAF20A06}" type="pres">
      <dgm:prSet presAssocID="{74108BEE-E0DA-42F0-ACDE-129539FAE1CB}" presName="box" presStyleLbl="node1" presStyleIdx="1" presStyleCnt="5"/>
      <dgm:spPr/>
    </dgm:pt>
    <dgm:pt modelId="{1D96201B-CED8-4E0E-AD47-894E5E7844A2}" type="pres">
      <dgm:prSet presAssocID="{74108BEE-E0DA-42F0-ACDE-129539FAE1CB}" presName="img" presStyleLbl="fgImgPlace1" presStyleIdx="1" presStyleCnt="5"/>
      <dgm:spPr>
        <a:blipFill rotWithShape="1">
          <a:blip xmlns:r="http://schemas.openxmlformats.org/officeDocument/2006/relationships" r:embed="rId2"/>
          <a:stretch>
            <a:fillRect/>
          </a:stretch>
        </a:blipFill>
        <a:ln>
          <a:solidFill>
            <a:schemeClr val="tx1"/>
          </a:solidFill>
        </a:ln>
      </dgm:spPr>
    </dgm:pt>
    <dgm:pt modelId="{92DCF11C-EB2F-4CBE-8E1E-D918603CF244}" type="pres">
      <dgm:prSet presAssocID="{74108BEE-E0DA-42F0-ACDE-129539FAE1CB}" presName="text" presStyleLbl="node1" presStyleIdx="1" presStyleCnt="5">
        <dgm:presLayoutVars>
          <dgm:bulletEnabled val="1"/>
        </dgm:presLayoutVars>
      </dgm:prSet>
      <dgm:spPr/>
    </dgm:pt>
    <dgm:pt modelId="{FE20BD86-83FC-4276-B5FF-79307B2127DC}" type="pres">
      <dgm:prSet presAssocID="{FE3F8CBB-D057-4FFF-8ECC-CA5E617A7229}" presName="spacer" presStyleCnt="0"/>
      <dgm:spPr/>
    </dgm:pt>
    <dgm:pt modelId="{C310ACCE-F063-485A-9599-E5E60B67A325}" type="pres">
      <dgm:prSet presAssocID="{6A2FE9F8-1463-4076-8E4D-A858F2C62384}" presName="comp" presStyleCnt="0"/>
      <dgm:spPr/>
    </dgm:pt>
    <dgm:pt modelId="{59A6C875-7EEF-41EC-ADF5-60FA61F80648}" type="pres">
      <dgm:prSet presAssocID="{6A2FE9F8-1463-4076-8E4D-A858F2C62384}" presName="box" presStyleLbl="node1" presStyleIdx="2" presStyleCnt="5"/>
      <dgm:spPr/>
    </dgm:pt>
    <dgm:pt modelId="{496ACB56-0FFE-4CBB-A784-C01358222685}" type="pres">
      <dgm:prSet presAssocID="{6A2FE9F8-1463-4076-8E4D-A858F2C62384}" presName="img" presStyleLbl="fgImgPlace1" presStyleIdx="2" presStyleCnt="5"/>
      <dgm:spPr>
        <a:blipFill rotWithShape="1">
          <a:blip xmlns:r="http://schemas.openxmlformats.org/officeDocument/2006/relationships" r:embed="rId3"/>
          <a:stretch>
            <a:fillRect/>
          </a:stretch>
        </a:blipFill>
      </dgm:spPr>
    </dgm:pt>
    <dgm:pt modelId="{E77C63C5-219F-4F7B-9E80-53CB79C980D4}" type="pres">
      <dgm:prSet presAssocID="{6A2FE9F8-1463-4076-8E4D-A858F2C62384}" presName="text" presStyleLbl="node1" presStyleIdx="2" presStyleCnt="5">
        <dgm:presLayoutVars>
          <dgm:bulletEnabled val="1"/>
        </dgm:presLayoutVars>
      </dgm:prSet>
      <dgm:spPr/>
    </dgm:pt>
    <dgm:pt modelId="{A896705A-E081-4D99-B6B3-A2FF15D0CC80}" type="pres">
      <dgm:prSet presAssocID="{9905388D-2512-4663-9D76-85A8FA47711D}" presName="spacer" presStyleCnt="0"/>
      <dgm:spPr/>
    </dgm:pt>
    <dgm:pt modelId="{F1670929-BC83-41B8-A432-45E844CCDBD4}" type="pres">
      <dgm:prSet presAssocID="{829340B3-E6BB-4425-A5BB-BD2288BD5201}" presName="comp" presStyleCnt="0"/>
      <dgm:spPr/>
    </dgm:pt>
    <dgm:pt modelId="{5C428FBC-FE0F-44A3-B589-E897E6DFB0D2}" type="pres">
      <dgm:prSet presAssocID="{829340B3-E6BB-4425-A5BB-BD2288BD5201}" presName="box" presStyleLbl="node1" presStyleIdx="3" presStyleCnt="5"/>
      <dgm:spPr/>
    </dgm:pt>
    <dgm:pt modelId="{CD1D7275-190A-4488-8F7C-659EE5816582}" type="pres">
      <dgm:prSet presAssocID="{829340B3-E6BB-4425-A5BB-BD2288BD5201}" presName="img" presStyleLbl="fgImgPlace1" presStyleIdx="3" presStyleCnt="5"/>
      <dgm:spPr>
        <a:blipFill rotWithShape="1">
          <a:blip xmlns:r="http://schemas.openxmlformats.org/officeDocument/2006/relationships" r:embed="rId4"/>
          <a:stretch>
            <a:fillRect/>
          </a:stretch>
        </a:blipFill>
      </dgm:spPr>
    </dgm:pt>
    <dgm:pt modelId="{C910ADAF-8F69-4A0B-874F-789A558AF082}" type="pres">
      <dgm:prSet presAssocID="{829340B3-E6BB-4425-A5BB-BD2288BD5201}" presName="text" presStyleLbl="node1" presStyleIdx="3" presStyleCnt="5">
        <dgm:presLayoutVars>
          <dgm:bulletEnabled val="1"/>
        </dgm:presLayoutVars>
      </dgm:prSet>
      <dgm:spPr/>
    </dgm:pt>
    <dgm:pt modelId="{DCF7F407-95B8-405F-BA6C-B14A43182C1C}" type="pres">
      <dgm:prSet presAssocID="{82EEC8EC-781A-4766-956A-BF614FA4CC06}" presName="spacer" presStyleCnt="0"/>
      <dgm:spPr/>
    </dgm:pt>
    <dgm:pt modelId="{D3D162AC-73E7-494B-B5F8-77957C241C9C}" type="pres">
      <dgm:prSet presAssocID="{47C46D31-ED83-4DA9-8506-5C0E55300E7C}" presName="comp" presStyleCnt="0"/>
      <dgm:spPr/>
    </dgm:pt>
    <dgm:pt modelId="{DB7D9BCF-9852-460B-B210-43BDC531AEBC}" type="pres">
      <dgm:prSet presAssocID="{47C46D31-ED83-4DA9-8506-5C0E55300E7C}" presName="box" presStyleLbl="node1" presStyleIdx="4" presStyleCnt="5" custScaleY="108820" custLinFactNeighborY="13520"/>
      <dgm:spPr/>
    </dgm:pt>
    <dgm:pt modelId="{9CB01721-589A-4AC8-B9E7-9057FA51F7F7}" type="pres">
      <dgm:prSet presAssocID="{47C46D31-ED83-4DA9-8506-5C0E55300E7C}" presName="img" presStyleLbl="fgImgPlace1" presStyleIdx="4" presStyleCnt="5"/>
      <dgm:spPr>
        <a:blipFill rotWithShape="1">
          <a:blip xmlns:r="http://schemas.openxmlformats.org/officeDocument/2006/relationships" r:embed="rId5"/>
          <a:stretch>
            <a:fillRect/>
          </a:stretch>
        </a:blipFill>
      </dgm:spPr>
    </dgm:pt>
    <dgm:pt modelId="{FF9D5BDE-8754-4C9C-943D-C233071900DB}" type="pres">
      <dgm:prSet presAssocID="{47C46D31-ED83-4DA9-8506-5C0E55300E7C}" presName="text" presStyleLbl="node1" presStyleIdx="4" presStyleCnt="5">
        <dgm:presLayoutVars>
          <dgm:bulletEnabled val="1"/>
        </dgm:presLayoutVars>
      </dgm:prSet>
      <dgm:spPr/>
    </dgm:pt>
  </dgm:ptLst>
  <dgm:cxnLst>
    <dgm:cxn modelId="{AD8A0600-C53E-42FC-A55B-AA061FE5D3F7}" srcId="{F9AB5621-D72E-4197-A246-8E8A4D6A321F}" destId="{6677C70C-532F-40C2-9665-C7E2304826A3}" srcOrd="0" destOrd="0" parTransId="{F1D1705E-DFC1-47BB-9346-29CF286B8F0A}" sibTransId="{23658ED7-27CE-4E5D-862F-46506908A046}"/>
    <dgm:cxn modelId="{A35CE904-C316-4EB7-BD04-C0FEDEA1CBD4}" type="presOf" srcId="{74108BEE-E0DA-42F0-ACDE-129539FAE1CB}" destId="{768FD2A6-BFE1-46CC-B71E-4EA9FAF20A06}" srcOrd="0" destOrd="0" presId="urn:microsoft.com/office/officeart/2005/8/layout/vList4#4"/>
    <dgm:cxn modelId="{28E2BC20-7AF8-4604-AD85-B5893F5E8BD9}" type="presOf" srcId="{6677C70C-532F-40C2-9665-C7E2304826A3}" destId="{DF76FB94-24C4-4920-A25F-5CC07CCE41CD}" srcOrd="0" destOrd="0" presId="urn:microsoft.com/office/officeart/2005/8/layout/vList4#4"/>
    <dgm:cxn modelId="{5978A32D-D526-400F-985C-642589202F20}" type="presOf" srcId="{74108BEE-E0DA-42F0-ACDE-129539FAE1CB}" destId="{92DCF11C-EB2F-4CBE-8E1E-D918603CF244}" srcOrd="1" destOrd="0" presId="urn:microsoft.com/office/officeart/2005/8/layout/vList4#4"/>
    <dgm:cxn modelId="{14424E3C-28D1-441C-8A7F-CD344F56D4E3}" srcId="{F9AB5621-D72E-4197-A246-8E8A4D6A321F}" destId="{74108BEE-E0DA-42F0-ACDE-129539FAE1CB}" srcOrd="1" destOrd="0" parTransId="{2F0AE19A-5D4F-4527-93D2-3279409B7001}" sibTransId="{FE3F8CBB-D057-4FFF-8ECC-CA5E617A7229}"/>
    <dgm:cxn modelId="{4917A36B-679D-4A46-85B6-20469AE815AD}" srcId="{F9AB5621-D72E-4197-A246-8E8A4D6A321F}" destId="{6A2FE9F8-1463-4076-8E4D-A858F2C62384}" srcOrd="2" destOrd="0" parTransId="{65091C7B-0CB3-41D6-B089-FCF5AE53E101}" sibTransId="{9905388D-2512-4663-9D76-85A8FA47711D}"/>
    <dgm:cxn modelId="{DCA6D281-97AA-437F-83C8-41FD07E58457}" type="presOf" srcId="{6A2FE9F8-1463-4076-8E4D-A858F2C62384}" destId="{E77C63C5-219F-4F7B-9E80-53CB79C980D4}" srcOrd="1" destOrd="0" presId="urn:microsoft.com/office/officeart/2005/8/layout/vList4#4"/>
    <dgm:cxn modelId="{9BBAEA81-1310-497F-9C9B-E0D96B40D3FF}" type="presOf" srcId="{829340B3-E6BB-4425-A5BB-BD2288BD5201}" destId="{5C428FBC-FE0F-44A3-B589-E897E6DFB0D2}" srcOrd="0" destOrd="0" presId="urn:microsoft.com/office/officeart/2005/8/layout/vList4#4"/>
    <dgm:cxn modelId="{ADA38185-6D39-47A9-8E7B-6BE64664382E}" type="presOf" srcId="{829340B3-E6BB-4425-A5BB-BD2288BD5201}" destId="{C910ADAF-8F69-4A0B-874F-789A558AF082}" srcOrd="1" destOrd="0" presId="urn:microsoft.com/office/officeart/2005/8/layout/vList4#4"/>
    <dgm:cxn modelId="{356C5796-C617-4B2D-AA91-41F0B283FD16}" type="presOf" srcId="{6A2FE9F8-1463-4076-8E4D-A858F2C62384}" destId="{59A6C875-7EEF-41EC-ADF5-60FA61F80648}" srcOrd="0" destOrd="0" presId="urn:microsoft.com/office/officeart/2005/8/layout/vList4#4"/>
    <dgm:cxn modelId="{04CD4EA6-10ED-46D1-A0E1-ADBC181EC921}" type="presOf" srcId="{F9AB5621-D72E-4197-A246-8E8A4D6A321F}" destId="{2A990456-2DD1-4314-98E5-18D6C48E43F7}" srcOrd="0" destOrd="0" presId="urn:microsoft.com/office/officeart/2005/8/layout/vList4#4"/>
    <dgm:cxn modelId="{286893C0-10E8-496A-8C91-04599E264A9F}" type="presOf" srcId="{47C46D31-ED83-4DA9-8506-5C0E55300E7C}" destId="{FF9D5BDE-8754-4C9C-943D-C233071900DB}" srcOrd="1" destOrd="0" presId="urn:microsoft.com/office/officeart/2005/8/layout/vList4#4"/>
    <dgm:cxn modelId="{207773CF-F626-4D34-B51C-20D81086B7CE}" type="presOf" srcId="{6677C70C-532F-40C2-9665-C7E2304826A3}" destId="{D4D23099-9C9C-4991-A807-5629EF758D91}" srcOrd="1" destOrd="0" presId="urn:microsoft.com/office/officeart/2005/8/layout/vList4#4"/>
    <dgm:cxn modelId="{65D20FD9-D2AC-46A4-850B-BEEB3EFFD59E}" srcId="{F9AB5621-D72E-4197-A246-8E8A4D6A321F}" destId="{47C46D31-ED83-4DA9-8506-5C0E55300E7C}" srcOrd="4" destOrd="0" parTransId="{829122B8-0F39-4756-9FCD-A1EFF11AC60F}" sibTransId="{BF695486-FF95-44AC-AC73-7B2FF856251C}"/>
    <dgm:cxn modelId="{D01E8FE3-B0FA-466A-99B1-19568B829AE1}" srcId="{F9AB5621-D72E-4197-A246-8E8A4D6A321F}" destId="{829340B3-E6BB-4425-A5BB-BD2288BD5201}" srcOrd="3" destOrd="0" parTransId="{B94D4A52-8047-47D8-91A2-20242CD497CA}" sibTransId="{82EEC8EC-781A-4766-956A-BF614FA4CC06}"/>
    <dgm:cxn modelId="{7B46FEF6-D9CC-40D8-8C40-B01C3033C90D}" type="presOf" srcId="{47C46D31-ED83-4DA9-8506-5C0E55300E7C}" destId="{DB7D9BCF-9852-460B-B210-43BDC531AEBC}" srcOrd="0" destOrd="0" presId="urn:microsoft.com/office/officeart/2005/8/layout/vList4#4"/>
    <dgm:cxn modelId="{49EC8060-984B-4868-8681-0B6C868F2950}" type="presParOf" srcId="{2A990456-2DD1-4314-98E5-18D6C48E43F7}" destId="{E23D52BE-0CDD-41F6-AA4E-3DCEE0D570AC}" srcOrd="0" destOrd="0" presId="urn:microsoft.com/office/officeart/2005/8/layout/vList4#4"/>
    <dgm:cxn modelId="{D9D2FBE3-CC1F-4F10-8C99-DE4EAE9DC674}" type="presParOf" srcId="{E23D52BE-0CDD-41F6-AA4E-3DCEE0D570AC}" destId="{DF76FB94-24C4-4920-A25F-5CC07CCE41CD}" srcOrd="0" destOrd="0" presId="urn:microsoft.com/office/officeart/2005/8/layout/vList4#4"/>
    <dgm:cxn modelId="{D5CCF7B1-31FB-422D-94C8-37C5634FF7DA}" type="presParOf" srcId="{E23D52BE-0CDD-41F6-AA4E-3DCEE0D570AC}" destId="{131297F8-84C5-4F18-8480-CFA4CFDAF0BB}" srcOrd="1" destOrd="0" presId="urn:microsoft.com/office/officeart/2005/8/layout/vList4#4"/>
    <dgm:cxn modelId="{934AACBF-5F6E-4CD8-B5B7-725BECBCEE53}" type="presParOf" srcId="{E23D52BE-0CDD-41F6-AA4E-3DCEE0D570AC}" destId="{D4D23099-9C9C-4991-A807-5629EF758D91}" srcOrd="2" destOrd="0" presId="urn:microsoft.com/office/officeart/2005/8/layout/vList4#4"/>
    <dgm:cxn modelId="{C9283916-F045-42E4-A97F-BF08E8CC04C7}" type="presParOf" srcId="{2A990456-2DD1-4314-98E5-18D6C48E43F7}" destId="{DDA5A748-3C1A-4799-8310-FC7607DFEDAF}" srcOrd="1" destOrd="0" presId="urn:microsoft.com/office/officeart/2005/8/layout/vList4#4"/>
    <dgm:cxn modelId="{678C9134-FEEF-4FE5-89CD-FC8777693FF9}" type="presParOf" srcId="{2A990456-2DD1-4314-98E5-18D6C48E43F7}" destId="{D126ED6F-BAB3-40E9-9772-A4F2E57A05FA}" srcOrd="2" destOrd="0" presId="urn:microsoft.com/office/officeart/2005/8/layout/vList4#4"/>
    <dgm:cxn modelId="{57059169-671D-42A8-ACFC-01869429B23A}" type="presParOf" srcId="{D126ED6F-BAB3-40E9-9772-A4F2E57A05FA}" destId="{768FD2A6-BFE1-46CC-B71E-4EA9FAF20A06}" srcOrd="0" destOrd="0" presId="urn:microsoft.com/office/officeart/2005/8/layout/vList4#4"/>
    <dgm:cxn modelId="{AB683949-9556-47BD-9354-344913B22179}" type="presParOf" srcId="{D126ED6F-BAB3-40E9-9772-A4F2E57A05FA}" destId="{1D96201B-CED8-4E0E-AD47-894E5E7844A2}" srcOrd="1" destOrd="0" presId="urn:microsoft.com/office/officeart/2005/8/layout/vList4#4"/>
    <dgm:cxn modelId="{28F58E14-8BBB-47DD-8C22-ECFC59010F3A}" type="presParOf" srcId="{D126ED6F-BAB3-40E9-9772-A4F2E57A05FA}" destId="{92DCF11C-EB2F-4CBE-8E1E-D918603CF244}" srcOrd="2" destOrd="0" presId="urn:microsoft.com/office/officeart/2005/8/layout/vList4#4"/>
    <dgm:cxn modelId="{2D6AFEC3-739B-40D8-8DB5-E0E7140AC664}" type="presParOf" srcId="{2A990456-2DD1-4314-98E5-18D6C48E43F7}" destId="{FE20BD86-83FC-4276-B5FF-79307B2127DC}" srcOrd="3" destOrd="0" presId="urn:microsoft.com/office/officeart/2005/8/layout/vList4#4"/>
    <dgm:cxn modelId="{E856DAE0-5274-4A41-9EED-BB17D2A141A1}" type="presParOf" srcId="{2A990456-2DD1-4314-98E5-18D6C48E43F7}" destId="{C310ACCE-F063-485A-9599-E5E60B67A325}" srcOrd="4" destOrd="0" presId="urn:microsoft.com/office/officeart/2005/8/layout/vList4#4"/>
    <dgm:cxn modelId="{9DCDF3D4-546E-4A3D-8A90-08F99C968CA6}" type="presParOf" srcId="{C310ACCE-F063-485A-9599-E5E60B67A325}" destId="{59A6C875-7EEF-41EC-ADF5-60FA61F80648}" srcOrd="0" destOrd="0" presId="urn:microsoft.com/office/officeart/2005/8/layout/vList4#4"/>
    <dgm:cxn modelId="{1A7BD2E6-A7F1-40AC-B9A0-8E709B3F6105}" type="presParOf" srcId="{C310ACCE-F063-485A-9599-E5E60B67A325}" destId="{496ACB56-0FFE-4CBB-A784-C01358222685}" srcOrd="1" destOrd="0" presId="urn:microsoft.com/office/officeart/2005/8/layout/vList4#4"/>
    <dgm:cxn modelId="{96FF961A-A299-458B-85F4-F7AF95A3346A}" type="presParOf" srcId="{C310ACCE-F063-485A-9599-E5E60B67A325}" destId="{E77C63C5-219F-4F7B-9E80-53CB79C980D4}" srcOrd="2" destOrd="0" presId="urn:microsoft.com/office/officeart/2005/8/layout/vList4#4"/>
    <dgm:cxn modelId="{FFE73D53-B61B-4030-99B0-5BD4418AA071}" type="presParOf" srcId="{2A990456-2DD1-4314-98E5-18D6C48E43F7}" destId="{A896705A-E081-4D99-B6B3-A2FF15D0CC80}" srcOrd="5" destOrd="0" presId="urn:microsoft.com/office/officeart/2005/8/layout/vList4#4"/>
    <dgm:cxn modelId="{9BBB65FF-73CD-4724-A0BA-AB848838F40C}" type="presParOf" srcId="{2A990456-2DD1-4314-98E5-18D6C48E43F7}" destId="{F1670929-BC83-41B8-A432-45E844CCDBD4}" srcOrd="6" destOrd="0" presId="urn:microsoft.com/office/officeart/2005/8/layout/vList4#4"/>
    <dgm:cxn modelId="{31DD800A-7FA5-45DA-A431-FA02F7DA4898}" type="presParOf" srcId="{F1670929-BC83-41B8-A432-45E844CCDBD4}" destId="{5C428FBC-FE0F-44A3-B589-E897E6DFB0D2}" srcOrd="0" destOrd="0" presId="urn:microsoft.com/office/officeart/2005/8/layout/vList4#4"/>
    <dgm:cxn modelId="{F7C077BC-F5F8-4563-98B0-191620DEC204}" type="presParOf" srcId="{F1670929-BC83-41B8-A432-45E844CCDBD4}" destId="{CD1D7275-190A-4488-8F7C-659EE5816582}" srcOrd="1" destOrd="0" presId="urn:microsoft.com/office/officeart/2005/8/layout/vList4#4"/>
    <dgm:cxn modelId="{C013257F-A642-4B11-8585-712C5A134BAD}" type="presParOf" srcId="{F1670929-BC83-41B8-A432-45E844CCDBD4}" destId="{C910ADAF-8F69-4A0B-874F-789A558AF082}" srcOrd="2" destOrd="0" presId="urn:microsoft.com/office/officeart/2005/8/layout/vList4#4"/>
    <dgm:cxn modelId="{BEBBBEAD-7684-4FF7-86AE-0E192390FE0B}" type="presParOf" srcId="{2A990456-2DD1-4314-98E5-18D6C48E43F7}" destId="{DCF7F407-95B8-405F-BA6C-B14A43182C1C}" srcOrd="7" destOrd="0" presId="urn:microsoft.com/office/officeart/2005/8/layout/vList4#4"/>
    <dgm:cxn modelId="{747E330F-818D-48FD-9134-3FAC7B668FE3}" type="presParOf" srcId="{2A990456-2DD1-4314-98E5-18D6C48E43F7}" destId="{D3D162AC-73E7-494B-B5F8-77957C241C9C}" srcOrd="8" destOrd="0" presId="urn:microsoft.com/office/officeart/2005/8/layout/vList4#4"/>
    <dgm:cxn modelId="{6C9FAE16-004F-4B63-B566-7F8A696212C9}" type="presParOf" srcId="{D3D162AC-73E7-494B-B5F8-77957C241C9C}" destId="{DB7D9BCF-9852-460B-B210-43BDC531AEBC}" srcOrd="0" destOrd="0" presId="urn:microsoft.com/office/officeart/2005/8/layout/vList4#4"/>
    <dgm:cxn modelId="{6C395011-1086-47BA-879A-897F0178CE3E}" type="presParOf" srcId="{D3D162AC-73E7-494B-B5F8-77957C241C9C}" destId="{9CB01721-589A-4AC8-B9E7-9057FA51F7F7}" srcOrd="1" destOrd="0" presId="urn:microsoft.com/office/officeart/2005/8/layout/vList4#4"/>
    <dgm:cxn modelId="{637496D6-6C44-477F-BE00-F8B17D6622D2}" type="presParOf" srcId="{D3D162AC-73E7-494B-B5F8-77957C241C9C}" destId="{FF9D5BDE-8754-4C9C-943D-C233071900DB}"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61549F-07F9-4AD6-942D-8A600755046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709D1783-0E8E-41C4-A26F-D003F793C5AB}">
      <dgm:prSet phldrT="[Текст]"/>
      <dgm:spPr>
        <a:solidFill>
          <a:schemeClr val="lt1">
            <a:hueOff val="0"/>
            <a:satOff val="0"/>
            <a:lumOff val="0"/>
            <a:alpha val="70000"/>
          </a:schemeClr>
        </a:solidFill>
        <a:ln w="38100">
          <a:solidFill>
            <a:schemeClr val="accent1">
              <a:lumMod val="60000"/>
              <a:lumOff val="40000"/>
            </a:schemeClr>
          </a:solidFill>
        </a:ln>
      </dgm:spPr>
      <dgm:t>
        <a:bodyPr/>
        <a:lstStyle/>
        <a:p>
          <a:pPr algn="just"/>
          <a:r>
            <a:rPr lang="ru-RU" dirty="0" err="1">
              <a:latin typeface="Calibri" panose="020F0502020204030204" pitchFamily="34" charset="0"/>
              <a:cs typeface="Calibri" panose="020F0502020204030204" pitchFamily="34" charset="0"/>
            </a:rPr>
            <a:t>бевосита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бўйсунадиган</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ходимни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яқин</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қариндоши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бўлмаган</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бошқа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шахс</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бўйсунувига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ўтказиш</a:t>
          </a:r>
          <a:r>
            <a:rPr lang="ru-RU" b="1" i="1" dirty="0">
              <a:latin typeface="Calibri" panose="020F0502020204030204" pitchFamily="34" charset="0"/>
              <a:cs typeface="Calibri" panose="020F0502020204030204" pitchFamily="34" charset="0"/>
            </a:rPr>
            <a:t>*</a:t>
          </a:r>
          <a:endParaRPr lang="ru-RU" dirty="0">
            <a:latin typeface="Calibri" panose="020F0502020204030204" pitchFamily="34" charset="0"/>
            <a:cs typeface="Calibri" panose="020F0502020204030204" pitchFamily="34" charset="0"/>
          </a:endParaRPr>
        </a:p>
      </dgm:t>
    </dgm:pt>
    <dgm:pt modelId="{66F18AA3-9F6C-4EF0-8F08-34AF7FE8397B}" type="parTrans" cxnId="{1777227B-15EC-4978-8F6B-1BFC112E7DF2}">
      <dgm:prSet/>
      <dgm:spPr/>
      <dgm:t>
        <a:bodyPr/>
        <a:lstStyle/>
        <a:p>
          <a:endParaRPr lang="ru-RU"/>
        </a:p>
      </dgm:t>
    </dgm:pt>
    <dgm:pt modelId="{015AD991-4E01-4BC6-B3A2-8D24143F159C}" type="sibTrans" cxnId="{1777227B-15EC-4978-8F6B-1BFC112E7DF2}">
      <dgm:prSet/>
      <dgm:spPr/>
      <dgm:t>
        <a:bodyPr/>
        <a:lstStyle/>
        <a:p>
          <a:endParaRPr lang="ru-RU"/>
        </a:p>
      </dgm:t>
    </dgm:pt>
    <dgm:pt modelId="{D7EDE49A-AA45-49B8-9142-D22FBA3AD21D}">
      <dgm:prSet phldrT="[Текст]"/>
      <dgm:spPr>
        <a:solidFill>
          <a:schemeClr val="lt1">
            <a:hueOff val="0"/>
            <a:satOff val="0"/>
            <a:lumOff val="0"/>
            <a:alpha val="78000"/>
          </a:schemeClr>
        </a:solidFill>
        <a:ln w="38100">
          <a:solidFill>
            <a:schemeClr val="accent1">
              <a:lumMod val="60000"/>
              <a:lumOff val="40000"/>
            </a:schemeClr>
          </a:solidFill>
        </a:ln>
      </dgm:spPr>
      <dgm:t>
        <a:bodyPr/>
        <a:lstStyle/>
        <a:p>
          <a:pPr algn="just"/>
          <a:r>
            <a:rPr lang="ru-RU" dirty="0" err="1">
              <a:latin typeface="Calibri" panose="020F0502020204030204" pitchFamily="34" charset="0"/>
              <a:cs typeface="Calibri" panose="020F0502020204030204" pitchFamily="34" charset="0"/>
            </a:rPr>
            <a:t>қарор</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чиқариш</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жараёнида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қатнашишдан</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ходимни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четлаштириш</a:t>
          </a:r>
          <a:endParaRPr lang="ru-RU" dirty="0">
            <a:latin typeface="Calibri" panose="020F0502020204030204" pitchFamily="34" charset="0"/>
            <a:cs typeface="Calibri" panose="020F0502020204030204" pitchFamily="34" charset="0"/>
          </a:endParaRPr>
        </a:p>
      </dgm:t>
    </dgm:pt>
    <dgm:pt modelId="{693BFAA4-8235-48BA-A747-F3C08FBEF437}" type="parTrans" cxnId="{BEAB4B3D-E05D-40CF-AC17-FC8AFD195B1C}">
      <dgm:prSet/>
      <dgm:spPr/>
      <dgm:t>
        <a:bodyPr/>
        <a:lstStyle/>
        <a:p>
          <a:endParaRPr lang="ru-RU"/>
        </a:p>
      </dgm:t>
    </dgm:pt>
    <dgm:pt modelId="{F42ECE74-B092-4177-A756-E20507C3EE64}" type="sibTrans" cxnId="{BEAB4B3D-E05D-40CF-AC17-FC8AFD195B1C}">
      <dgm:prSet/>
      <dgm:spPr/>
      <dgm:t>
        <a:bodyPr/>
        <a:lstStyle/>
        <a:p>
          <a:endParaRPr lang="ru-RU"/>
        </a:p>
      </dgm:t>
    </dgm:pt>
    <dgm:pt modelId="{DD6812E1-DC6F-48B6-BE5C-96B802E26897}">
      <dgm:prSet phldrT="[Текст]"/>
      <dgm:spPr>
        <a:solidFill>
          <a:schemeClr val="lt1">
            <a:hueOff val="0"/>
            <a:satOff val="0"/>
            <a:lumOff val="0"/>
            <a:alpha val="71000"/>
          </a:schemeClr>
        </a:solidFill>
        <a:ln w="38100">
          <a:solidFill>
            <a:schemeClr val="accent1">
              <a:lumMod val="60000"/>
              <a:lumOff val="40000"/>
            </a:schemeClr>
          </a:solidFill>
        </a:ln>
      </dgm:spPr>
      <dgm:t>
        <a:bodyPr/>
        <a:lstStyle/>
        <a:p>
          <a:pPr algn="just"/>
          <a:r>
            <a:rPr lang="ru-RU" dirty="0" err="1">
              <a:latin typeface="Calibri" panose="020F0502020204030204" pitchFamily="34" charset="0"/>
              <a:cs typeface="Calibri" panose="020F0502020204030204" pitchFamily="34" charset="0"/>
            </a:rPr>
            <a:t>ходимнинг</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лавозим</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мажбуриятлари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доирасини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қайта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кўриш</a:t>
          </a:r>
          <a:endParaRPr lang="ru-RU" dirty="0">
            <a:latin typeface="Calibri" panose="020F0502020204030204" pitchFamily="34" charset="0"/>
            <a:cs typeface="Calibri" panose="020F0502020204030204" pitchFamily="34" charset="0"/>
          </a:endParaRPr>
        </a:p>
      </dgm:t>
    </dgm:pt>
    <dgm:pt modelId="{66927A8A-561A-49F8-895A-F10AA839BC0A}" type="parTrans" cxnId="{B9F486E9-6791-471F-BDAC-F63B9972E70F}">
      <dgm:prSet/>
      <dgm:spPr/>
      <dgm:t>
        <a:bodyPr/>
        <a:lstStyle/>
        <a:p>
          <a:endParaRPr lang="ru-RU"/>
        </a:p>
      </dgm:t>
    </dgm:pt>
    <dgm:pt modelId="{E5D50468-D7C5-403D-9859-8A06B7FAD730}" type="sibTrans" cxnId="{B9F486E9-6791-471F-BDAC-F63B9972E70F}">
      <dgm:prSet/>
      <dgm:spPr/>
      <dgm:t>
        <a:bodyPr/>
        <a:lstStyle/>
        <a:p>
          <a:endParaRPr lang="ru-RU"/>
        </a:p>
      </dgm:t>
    </dgm:pt>
    <dgm:pt modelId="{EBCB588C-888D-43A5-8ADE-B9016756A070}">
      <dgm:prSet phldrT="[Текст]"/>
      <dgm:spPr>
        <a:solidFill>
          <a:schemeClr val="lt1">
            <a:hueOff val="0"/>
            <a:satOff val="0"/>
            <a:lumOff val="0"/>
            <a:alpha val="70000"/>
          </a:schemeClr>
        </a:solidFill>
        <a:ln w="38100">
          <a:solidFill>
            <a:schemeClr val="accent1">
              <a:lumMod val="60000"/>
              <a:lumOff val="40000"/>
            </a:schemeClr>
          </a:solidFill>
        </a:ln>
      </dgm:spPr>
      <dgm:t>
        <a:bodyPr/>
        <a:lstStyle/>
        <a:p>
          <a:pPr algn="just"/>
          <a:r>
            <a:rPr lang="ru-RU" dirty="0" err="1">
              <a:latin typeface="Calibri" panose="020F0502020204030204" pitchFamily="34" charset="0"/>
              <a:cs typeface="Calibri" panose="020F0502020204030204" pitchFamily="34" charset="0"/>
            </a:rPr>
            <a:t>ходимни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маълумотлар</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ва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ҳужжатлардан</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фойдаланишини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чеклаш</a:t>
          </a:r>
          <a:r>
            <a:rPr lang="ru-RU" b="1" i="1" dirty="0">
              <a:latin typeface="Calibri" panose="020F0502020204030204" pitchFamily="34" charset="0"/>
              <a:cs typeface="Calibri" panose="020F0502020204030204" pitchFamily="34" charset="0"/>
            </a:rPr>
            <a:t>**</a:t>
          </a:r>
          <a:endParaRPr lang="ru-RU" dirty="0">
            <a:latin typeface="Calibri" panose="020F0502020204030204" pitchFamily="34" charset="0"/>
            <a:cs typeface="Calibri" panose="020F0502020204030204" pitchFamily="34" charset="0"/>
          </a:endParaRPr>
        </a:p>
      </dgm:t>
    </dgm:pt>
    <dgm:pt modelId="{16431262-7006-4B6C-990C-66C9A2517832}" type="parTrans" cxnId="{8373FBB9-8D95-4D55-91C7-00D6A16200B1}">
      <dgm:prSet/>
      <dgm:spPr/>
      <dgm:t>
        <a:bodyPr/>
        <a:lstStyle/>
        <a:p>
          <a:endParaRPr lang="ru-RU"/>
        </a:p>
      </dgm:t>
    </dgm:pt>
    <dgm:pt modelId="{6B141538-6241-4FBF-A85A-4265DF74E341}" type="sibTrans" cxnId="{8373FBB9-8D95-4D55-91C7-00D6A16200B1}">
      <dgm:prSet/>
      <dgm:spPr/>
      <dgm:t>
        <a:bodyPr/>
        <a:lstStyle/>
        <a:p>
          <a:endParaRPr lang="ru-RU"/>
        </a:p>
      </dgm:t>
    </dgm:pt>
    <dgm:pt modelId="{CD861048-057A-4F86-B843-86302BB4ADA1}">
      <dgm:prSet phldrT="[Текст]"/>
      <dgm:spPr>
        <a:solidFill>
          <a:schemeClr val="lt1">
            <a:hueOff val="0"/>
            <a:satOff val="0"/>
            <a:lumOff val="0"/>
            <a:alpha val="70000"/>
          </a:schemeClr>
        </a:solidFill>
        <a:ln w="38100">
          <a:solidFill>
            <a:schemeClr val="accent1">
              <a:lumMod val="60000"/>
              <a:lumOff val="40000"/>
            </a:schemeClr>
          </a:solidFill>
        </a:ln>
      </dgm:spPr>
      <dgm:t>
        <a:bodyPr/>
        <a:lstStyle/>
        <a:p>
          <a:pPr algn="just"/>
          <a:r>
            <a:rPr lang="ru-RU" dirty="0" err="1">
              <a:latin typeface="Calibri" panose="020F0502020204030204" pitchFamily="34" charset="0"/>
              <a:cs typeface="Calibri" panose="020F0502020204030204" pitchFamily="34" charset="0"/>
            </a:rPr>
            <a:t>ходимга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бериладиган</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имтиёзлар</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бўйича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жамоавий</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тарзда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қарор</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қабул</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қилинишини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таъминлаш</a:t>
          </a:r>
          <a:endParaRPr lang="ru-RU" dirty="0">
            <a:latin typeface="Calibri" panose="020F0502020204030204" pitchFamily="34" charset="0"/>
            <a:cs typeface="Calibri" panose="020F0502020204030204" pitchFamily="34" charset="0"/>
          </a:endParaRPr>
        </a:p>
      </dgm:t>
    </dgm:pt>
    <dgm:pt modelId="{B5CD20E5-8863-4FC9-92A0-F5A395D832E0}" type="parTrans" cxnId="{6FE5A870-BFF8-46EB-9890-1565D9CA02FA}">
      <dgm:prSet/>
      <dgm:spPr/>
      <dgm:t>
        <a:bodyPr/>
        <a:lstStyle/>
        <a:p>
          <a:endParaRPr lang="ru-RU"/>
        </a:p>
      </dgm:t>
    </dgm:pt>
    <dgm:pt modelId="{4FDC1CE8-BADD-4954-A200-5992648015A2}" type="sibTrans" cxnId="{6FE5A870-BFF8-46EB-9890-1565D9CA02FA}">
      <dgm:prSet/>
      <dgm:spPr/>
      <dgm:t>
        <a:bodyPr/>
        <a:lstStyle/>
        <a:p>
          <a:endParaRPr lang="ru-RU"/>
        </a:p>
      </dgm:t>
    </dgm:pt>
    <dgm:pt modelId="{19964308-3722-4C7F-BEA8-1F6B46E19921}">
      <dgm:prSet phldrT="[Текст]"/>
      <dgm:spPr>
        <a:solidFill>
          <a:schemeClr val="lt1">
            <a:hueOff val="0"/>
            <a:satOff val="0"/>
            <a:lumOff val="0"/>
            <a:alpha val="69000"/>
          </a:schemeClr>
        </a:solidFill>
        <a:ln w="38100">
          <a:solidFill>
            <a:schemeClr val="accent1">
              <a:lumMod val="60000"/>
              <a:lumOff val="40000"/>
            </a:schemeClr>
          </a:solidFill>
        </a:ln>
      </dgm:spPr>
      <dgm:t>
        <a:bodyPr/>
        <a:lstStyle/>
        <a:p>
          <a:r>
            <a:rPr lang="ru-RU" dirty="0" err="1">
              <a:latin typeface="Calibri" panose="020F0502020204030204" pitchFamily="34" charset="0"/>
              <a:cs typeface="Calibri" panose="020F0502020204030204" pitchFamily="34" charset="0"/>
            </a:rPr>
            <a:t>ходимни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манфаатлар</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тўқнашуви</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билан</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боғлиқ</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бўлмаган</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лавозимга</a:t>
          </a:r>
          <a:r>
            <a:rPr lang="ru-RU" dirty="0">
              <a:latin typeface="Calibri" panose="020F0502020204030204" pitchFamily="34" charset="0"/>
              <a:cs typeface="Calibri" panose="020F0502020204030204" pitchFamily="34" charset="0"/>
            </a:rPr>
            <a:t> </a:t>
          </a:r>
          <a:r>
            <a:rPr lang="ru-RU" dirty="0" err="1">
              <a:latin typeface="Calibri" panose="020F0502020204030204" pitchFamily="34" charset="0"/>
              <a:cs typeface="Calibri" panose="020F0502020204030204" pitchFamily="34" charset="0"/>
            </a:rPr>
            <a:t>ўтказиш</a:t>
          </a:r>
          <a:endParaRPr lang="ru-RU" dirty="0">
            <a:latin typeface="Calibri" panose="020F0502020204030204" pitchFamily="34" charset="0"/>
            <a:cs typeface="Calibri" panose="020F0502020204030204" pitchFamily="34" charset="0"/>
          </a:endParaRPr>
        </a:p>
      </dgm:t>
    </dgm:pt>
    <dgm:pt modelId="{112AFE12-FAA7-440A-A740-77D3BDAB3154}" type="parTrans" cxnId="{D6995446-F0D3-4F10-AE91-576CBD063160}">
      <dgm:prSet/>
      <dgm:spPr/>
      <dgm:t>
        <a:bodyPr/>
        <a:lstStyle/>
        <a:p>
          <a:endParaRPr lang="ru-RU"/>
        </a:p>
      </dgm:t>
    </dgm:pt>
    <dgm:pt modelId="{EBAC6461-18D5-4011-83CE-F6B1217FB019}" type="sibTrans" cxnId="{D6995446-F0D3-4F10-AE91-576CBD063160}">
      <dgm:prSet/>
      <dgm:spPr/>
      <dgm:t>
        <a:bodyPr/>
        <a:lstStyle/>
        <a:p>
          <a:endParaRPr lang="ru-RU"/>
        </a:p>
      </dgm:t>
    </dgm:pt>
    <dgm:pt modelId="{08413F24-7D69-4750-8607-49C2CBDB276B}" type="pres">
      <dgm:prSet presAssocID="{8C61549F-07F9-4AD6-942D-8A6007550467}" presName="Name0" presStyleCnt="0">
        <dgm:presLayoutVars>
          <dgm:dir/>
          <dgm:resizeHandles val="exact"/>
        </dgm:presLayoutVars>
      </dgm:prSet>
      <dgm:spPr/>
    </dgm:pt>
    <dgm:pt modelId="{97AE597C-309E-475B-9079-4CF79C7AA934}" type="pres">
      <dgm:prSet presAssocID="{709D1783-0E8E-41C4-A26F-D003F793C5AB}" presName="composite" presStyleCnt="0"/>
      <dgm:spPr/>
    </dgm:pt>
    <dgm:pt modelId="{12C29E06-E98E-4D9D-8F33-E18B76EDF7D9}" type="pres">
      <dgm:prSet presAssocID="{709D1783-0E8E-41C4-A26F-D003F793C5AB}" presName="rect1" presStyleLbl="trAlignAcc1" presStyleIdx="0" presStyleCnt="6">
        <dgm:presLayoutVars>
          <dgm:bulletEnabled val="1"/>
        </dgm:presLayoutVars>
      </dgm:prSet>
      <dgm:spPr/>
    </dgm:pt>
    <dgm:pt modelId="{C627A454-514C-4544-A12A-5169C1C9DEEB}" type="pres">
      <dgm:prSet presAssocID="{709D1783-0E8E-41C4-A26F-D003F793C5AB}" presName="rect2" presStyleLbl="fgImgPlace1" presStyleIdx="0" presStyleCnt="6"/>
      <dgm:spPr>
        <a:blipFill rotWithShape="1">
          <a:blip xmlns:r="http://schemas.openxmlformats.org/officeDocument/2006/relationships" r:embed="rId1"/>
          <a:stretch>
            <a:fillRect/>
          </a:stretch>
        </a:blipFill>
        <a:ln>
          <a:solidFill>
            <a:srgbClr val="0070C0"/>
          </a:solidFill>
        </a:ln>
      </dgm:spPr>
    </dgm:pt>
    <dgm:pt modelId="{D458ADE1-E3E7-4F9F-B119-C857E201C7C2}" type="pres">
      <dgm:prSet presAssocID="{015AD991-4E01-4BC6-B3A2-8D24143F159C}" presName="sibTrans" presStyleCnt="0"/>
      <dgm:spPr/>
    </dgm:pt>
    <dgm:pt modelId="{F0A5E7A4-0B18-4C0E-ACE2-198CB670F971}" type="pres">
      <dgm:prSet presAssocID="{D7EDE49A-AA45-49B8-9142-D22FBA3AD21D}" presName="composite" presStyleCnt="0"/>
      <dgm:spPr/>
    </dgm:pt>
    <dgm:pt modelId="{EEE413CD-06B3-4D0B-BF5D-8F26D3EF372B}" type="pres">
      <dgm:prSet presAssocID="{D7EDE49A-AA45-49B8-9142-D22FBA3AD21D}" presName="rect1" presStyleLbl="trAlignAcc1" presStyleIdx="1" presStyleCnt="6">
        <dgm:presLayoutVars>
          <dgm:bulletEnabled val="1"/>
        </dgm:presLayoutVars>
      </dgm:prSet>
      <dgm:spPr/>
    </dgm:pt>
    <dgm:pt modelId="{57AD9BB2-1F23-4795-9540-9088D3EDC430}" type="pres">
      <dgm:prSet presAssocID="{D7EDE49A-AA45-49B8-9142-D22FBA3AD21D}" presName="rect2" presStyleLbl="fgImgPlace1" presStyleIdx="1" presStyleCnt="6"/>
      <dgm:spPr>
        <a:blipFill rotWithShape="1">
          <a:blip xmlns:r="http://schemas.openxmlformats.org/officeDocument/2006/relationships" r:embed="rId2"/>
          <a:stretch>
            <a:fillRect/>
          </a:stretch>
        </a:blipFill>
        <a:ln>
          <a:solidFill>
            <a:srgbClr val="0070C0"/>
          </a:solidFill>
        </a:ln>
      </dgm:spPr>
    </dgm:pt>
    <dgm:pt modelId="{447401CE-BC6C-4635-9D2D-93CA5783F755}" type="pres">
      <dgm:prSet presAssocID="{F42ECE74-B092-4177-A756-E20507C3EE64}" presName="sibTrans" presStyleCnt="0"/>
      <dgm:spPr/>
    </dgm:pt>
    <dgm:pt modelId="{23CEA578-62D8-4521-8257-502607497607}" type="pres">
      <dgm:prSet presAssocID="{DD6812E1-DC6F-48B6-BE5C-96B802E26897}" presName="composite" presStyleCnt="0"/>
      <dgm:spPr/>
    </dgm:pt>
    <dgm:pt modelId="{CF6E6607-7386-42FD-AFA5-6A12C7365019}" type="pres">
      <dgm:prSet presAssocID="{DD6812E1-DC6F-48B6-BE5C-96B802E26897}" presName="rect1" presStyleLbl="trAlignAcc1" presStyleIdx="2" presStyleCnt="6">
        <dgm:presLayoutVars>
          <dgm:bulletEnabled val="1"/>
        </dgm:presLayoutVars>
      </dgm:prSet>
      <dgm:spPr/>
    </dgm:pt>
    <dgm:pt modelId="{A6B1FD3A-30EC-4ABA-9D4A-3B22776C732A}" type="pres">
      <dgm:prSet presAssocID="{DD6812E1-DC6F-48B6-BE5C-96B802E26897}" presName="rect2" presStyleLbl="fgImgPlace1" presStyleIdx="2" presStyleCnt="6"/>
      <dgm:spPr>
        <a:blipFill rotWithShape="1">
          <a:blip xmlns:r="http://schemas.openxmlformats.org/officeDocument/2006/relationships" r:embed="rId3"/>
          <a:stretch>
            <a:fillRect/>
          </a:stretch>
        </a:blipFill>
        <a:ln>
          <a:solidFill>
            <a:srgbClr val="0070C0"/>
          </a:solidFill>
        </a:ln>
      </dgm:spPr>
    </dgm:pt>
    <dgm:pt modelId="{79571D40-3362-4190-82C2-F3A433008464}" type="pres">
      <dgm:prSet presAssocID="{E5D50468-D7C5-403D-9859-8A06B7FAD730}" presName="sibTrans" presStyleCnt="0"/>
      <dgm:spPr/>
    </dgm:pt>
    <dgm:pt modelId="{006408EE-58A8-4C86-A02D-D28296DB9CAA}" type="pres">
      <dgm:prSet presAssocID="{EBCB588C-888D-43A5-8ADE-B9016756A070}" presName="composite" presStyleCnt="0"/>
      <dgm:spPr/>
    </dgm:pt>
    <dgm:pt modelId="{A979C96B-558F-46E2-8933-5D5FBCE38B15}" type="pres">
      <dgm:prSet presAssocID="{EBCB588C-888D-43A5-8ADE-B9016756A070}" presName="rect1" presStyleLbl="trAlignAcc1" presStyleIdx="3" presStyleCnt="6">
        <dgm:presLayoutVars>
          <dgm:bulletEnabled val="1"/>
        </dgm:presLayoutVars>
      </dgm:prSet>
      <dgm:spPr/>
    </dgm:pt>
    <dgm:pt modelId="{89DF528A-C191-4260-9F8F-7FDBC4B70F42}" type="pres">
      <dgm:prSet presAssocID="{EBCB588C-888D-43A5-8ADE-B9016756A070}" presName="rect2" presStyleLbl="fgImgPlace1" presStyleIdx="3" presStyleCnt="6"/>
      <dgm:spPr>
        <a:blipFill rotWithShape="1">
          <a:blip xmlns:r="http://schemas.openxmlformats.org/officeDocument/2006/relationships" r:embed="rId4"/>
          <a:stretch>
            <a:fillRect/>
          </a:stretch>
        </a:blipFill>
        <a:ln>
          <a:solidFill>
            <a:srgbClr val="0070C0"/>
          </a:solidFill>
        </a:ln>
      </dgm:spPr>
    </dgm:pt>
    <dgm:pt modelId="{5701DE2E-EB1F-40A4-8F3C-60A08107581F}" type="pres">
      <dgm:prSet presAssocID="{6B141538-6241-4FBF-A85A-4265DF74E341}" presName="sibTrans" presStyleCnt="0"/>
      <dgm:spPr/>
    </dgm:pt>
    <dgm:pt modelId="{99CFC313-CCDA-4D93-9346-118B9CC7292A}" type="pres">
      <dgm:prSet presAssocID="{CD861048-057A-4F86-B843-86302BB4ADA1}" presName="composite" presStyleCnt="0"/>
      <dgm:spPr/>
    </dgm:pt>
    <dgm:pt modelId="{0EA8ABAF-9486-4FBC-9D96-825EC39FCA0E}" type="pres">
      <dgm:prSet presAssocID="{CD861048-057A-4F86-B843-86302BB4ADA1}" presName="rect1" presStyleLbl="trAlignAcc1" presStyleIdx="4" presStyleCnt="6">
        <dgm:presLayoutVars>
          <dgm:bulletEnabled val="1"/>
        </dgm:presLayoutVars>
      </dgm:prSet>
      <dgm:spPr/>
    </dgm:pt>
    <dgm:pt modelId="{74ABBC69-68D5-4BA1-8998-3547A1769367}" type="pres">
      <dgm:prSet presAssocID="{CD861048-057A-4F86-B843-86302BB4ADA1}" presName="rect2" presStyleLbl="fgImgPlace1" presStyleIdx="4" presStyleCnt="6"/>
      <dgm:spPr>
        <a:blipFill rotWithShape="1">
          <a:blip xmlns:r="http://schemas.openxmlformats.org/officeDocument/2006/relationships" r:embed="rId5"/>
          <a:stretch>
            <a:fillRect/>
          </a:stretch>
        </a:blipFill>
        <a:ln>
          <a:solidFill>
            <a:srgbClr val="0070C0"/>
          </a:solidFill>
        </a:ln>
      </dgm:spPr>
    </dgm:pt>
    <dgm:pt modelId="{0041FAFC-6143-43B4-8119-3C4BDB6A9900}" type="pres">
      <dgm:prSet presAssocID="{4FDC1CE8-BADD-4954-A200-5992648015A2}" presName="sibTrans" presStyleCnt="0"/>
      <dgm:spPr/>
    </dgm:pt>
    <dgm:pt modelId="{CC227A3F-ED08-47BE-A4F7-42832209301E}" type="pres">
      <dgm:prSet presAssocID="{19964308-3722-4C7F-BEA8-1F6B46E19921}" presName="composite" presStyleCnt="0"/>
      <dgm:spPr/>
    </dgm:pt>
    <dgm:pt modelId="{3B4D6FA4-281E-46F3-A512-071E226EFA75}" type="pres">
      <dgm:prSet presAssocID="{19964308-3722-4C7F-BEA8-1F6B46E19921}" presName="rect1" presStyleLbl="trAlignAcc1" presStyleIdx="5" presStyleCnt="6">
        <dgm:presLayoutVars>
          <dgm:bulletEnabled val="1"/>
        </dgm:presLayoutVars>
      </dgm:prSet>
      <dgm:spPr/>
    </dgm:pt>
    <dgm:pt modelId="{EAC2CA52-3DF6-445B-8673-AF0522B28C31}" type="pres">
      <dgm:prSet presAssocID="{19964308-3722-4C7F-BEA8-1F6B46E19921}" presName="rect2" presStyleLbl="fgImgPlace1" presStyleIdx="5" presStyleCnt="6"/>
      <dgm:spPr>
        <a:blipFill rotWithShape="1">
          <a:blip xmlns:r="http://schemas.openxmlformats.org/officeDocument/2006/relationships" r:embed="rId6"/>
          <a:stretch>
            <a:fillRect/>
          </a:stretch>
        </a:blipFill>
        <a:ln>
          <a:solidFill>
            <a:srgbClr val="0070C0"/>
          </a:solidFill>
        </a:ln>
      </dgm:spPr>
    </dgm:pt>
  </dgm:ptLst>
  <dgm:cxnLst>
    <dgm:cxn modelId="{DC51F401-BB54-43CC-AB1B-74B585DC16ED}" type="presOf" srcId="{DD6812E1-DC6F-48B6-BE5C-96B802E26897}" destId="{CF6E6607-7386-42FD-AFA5-6A12C7365019}" srcOrd="0" destOrd="0" presId="urn:microsoft.com/office/officeart/2008/layout/PictureStrips"/>
    <dgm:cxn modelId="{6BAE7524-5093-40F3-BA1C-4CC97F9DBA00}" type="presOf" srcId="{8C61549F-07F9-4AD6-942D-8A6007550467}" destId="{08413F24-7D69-4750-8607-49C2CBDB276B}" srcOrd="0" destOrd="0" presId="urn:microsoft.com/office/officeart/2008/layout/PictureStrips"/>
    <dgm:cxn modelId="{BEAB4B3D-E05D-40CF-AC17-FC8AFD195B1C}" srcId="{8C61549F-07F9-4AD6-942D-8A6007550467}" destId="{D7EDE49A-AA45-49B8-9142-D22FBA3AD21D}" srcOrd="1" destOrd="0" parTransId="{693BFAA4-8235-48BA-A747-F3C08FBEF437}" sibTransId="{F42ECE74-B092-4177-A756-E20507C3EE64}"/>
    <dgm:cxn modelId="{D6995446-F0D3-4F10-AE91-576CBD063160}" srcId="{8C61549F-07F9-4AD6-942D-8A6007550467}" destId="{19964308-3722-4C7F-BEA8-1F6B46E19921}" srcOrd="5" destOrd="0" parTransId="{112AFE12-FAA7-440A-A740-77D3BDAB3154}" sibTransId="{EBAC6461-18D5-4011-83CE-F6B1217FB019}"/>
    <dgm:cxn modelId="{9D2FE767-4A7A-482D-9E7A-EF67CFF11E7C}" type="presOf" srcId="{CD861048-057A-4F86-B843-86302BB4ADA1}" destId="{0EA8ABAF-9486-4FBC-9D96-825EC39FCA0E}" srcOrd="0" destOrd="0" presId="urn:microsoft.com/office/officeart/2008/layout/PictureStrips"/>
    <dgm:cxn modelId="{6FE5A870-BFF8-46EB-9890-1565D9CA02FA}" srcId="{8C61549F-07F9-4AD6-942D-8A6007550467}" destId="{CD861048-057A-4F86-B843-86302BB4ADA1}" srcOrd="4" destOrd="0" parTransId="{B5CD20E5-8863-4FC9-92A0-F5A395D832E0}" sibTransId="{4FDC1CE8-BADD-4954-A200-5992648015A2}"/>
    <dgm:cxn modelId="{1777227B-15EC-4978-8F6B-1BFC112E7DF2}" srcId="{8C61549F-07F9-4AD6-942D-8A6007550467}" destId="{709D1783-0E8E-41C4-A26F-D003F793C5AB}" srcOrd="0" destOrd="0" parTransId="{66F18AA3-9F6C-4EF0-8F08-34AF7FE8397B}" sibTransId="{015AD991-4E01-4BC6-B3A2-8D24143F159C}"/>
    <dgm:cxn modelId="{8EC08787-2FED-44F1-88B5-6B10B65C1AE7}" type="presOf" srcId="{709D1783-0E8E-41C4-A26F-D003F793C5AB}" destId="{12C29E06-E98E-4D9D-8F33-E18B76EDF7D9}" srcOrd="0" destOrd="0" presId="urn:microsoft.com/office/officeart/2008/layout/PictureStrips"/>
    <dgm:cxn modelId="{4C06DE9C-D4C9-43D5-98D8-184932D548F0}" type="presOf" srcId="{19964308-3722-4C7F-BEA8-1F6B46E19921}" destId="{3B4D6FA4-281E-46F3-A512-071E226EFA75}" srcOrd="0" destOrd="0" presId="urn:microsoft.com/office/officeart/2008/layout/PictureStrips"/>
    <dgm:cxn modelId="{8373FBB9-8D95-4D55-91C7-00D6A16200B1}" srcId="{8C61549F-07F9-4AD6-942D-8A6007550467}" destId="{EBCB588C-888D-43A5-8ADE-B9016756A070}" srcOrd="3" destOrd="0" parTransId="{16431262-7006-4B6C-990C-66C9A2517832}" sibTransId="{6B141538-6241-4FBF-A85A-4265DF74E341}"/>
    <dgm:cxn modelId="{A80CA8D6-B354-4930-8702-8541170AA9D4}" type="presOf" srcId="{D7EDE49A-AA45-49B8-9142-D22FBA3AD21D}" destId="{EEE413CD-06B3-4D0B-BF5D-8F26D3EF372B}" srcOrd="0" destOrd="0" presId="urn:microsoft.com/office/officeart/2008/layout/PictureStrips"/>
    <dgm:cxn modelId="{B9F486E9-6791-471F-BDAC-F63B9972E70F}" srcId="{8C61549F-07F9-4AD6-942D-8A6007550467}" destId="{DD6812E1-DC6F-48B6-BE5C-96B802E26897}" srcOrd="2" destOrd="0" parTransId="{66927A8A-561A-49F8-895A-F10AA839BC0A}" sibTransId="{E5D50468-D7C5-403D-9859-8A06B7FAD730}"/>
    <dgm:cxn modelId="{46DE54F8-AD66-4EB6-9FE1-05E4345C7841}" type="presOf" srcId="{EBCB588C-888D-43A5-8ADE-B9016756A070}" destId="{A979C96B-558F-46E2-8933-5D5FBCE38B15}" srcOrd="0" destOrd="0" presId="urn:microsoft.com/office/officeart/2008/layout/PictureStrips"/>
    <dgm:cxn modelId="{3A6A3531-129A-4720-84F4-EE1A0F96F55F}" type="presParOf" srcId="{08413F24-7D69-4750-8607-49C2CBDB276B}" destId="{97AE597C-309E-475B-9079-4CF79C7AA934}" srcOrd="0" destOrd="0" presId="urn:microsoft.com/office/officeart/2008/layout/PictureStrips"/>
    <dgm:cxn modelId="{85A0554E-2259-4A97-9EEE-A86F5D7296F6}" type="presParOf" srcId="{97AE597C-309E-475B-9079-4CF79C7AA934}" destId="{12C29E06-E98E-4D9D-8F33-E18B76EDF7D9}" srcOrd="0" destOrd="0" presId="urn:microsoft.com/office/officeart/2008/layout/PictureStrips"/>
    <dgm:cxn modelId="{1DEDCC55-2EA9-48C5-9A7E-ECA419B6B342}" type="presParOf" srcId="{97AE597C-309E-475B-9079-4CF79C7AA934}" destId="{C627A454-514C-4544-A12A-5169C1C9DEEB}" srcOrd="1" destOrd="0" presId="urn:microsoft.com/office/officeart/2008/layout/PictureStrips"/>
    <dgm:cxn modelId="{EA4480B6-973C-4BBE-B1EE-BE8070D1D8FA}" type="presParOf" srcId="{08413F24-7D69-4750-8607-49C2CBDB276B}" destId="{D458ADE1-E3E7-4F9F-B119-C857E201C7C2}" srcOrd="1" destOrd="0" presId="urn:microsoft.com/office/officeart/2008/layout/PictureStrips"/>
    <dgm:cxn modelId="{BE98EDA4-A2C1-4E74-B797-AD9EC7311F45}" type="presParOf" srcId="{08413F24-7D69-4750-8607-49C2CBDB276B}" destId="{F0A5E7A4-0B18-4C0E-ACE2-198CB670F971}" srcOrd="2" destOrd="0" presId="urn:microsoft.com/office/officeart/2008/layout/PictureStrips"/>
    <dgm:cxn modelId="{102E51AD-D8EF-444F-8A6E-7D26CC4A1DCF}" type="presParOf" srcId="{F0A5E7A4-0B18-4C0E-ACE2-198CB670F971}" destId="{EEE413CD-06B3-4D0B-BF5D-8F26D3EF372B}" srcOrd="0" destOrd="0" presId="urn:microsoft.com/office/officeart/2008/layout/PictureStrips"/>
    <dgm:cxn modelId="{DC62D4AF-396A-4B12-A6F8-2DE5151E9037}" type="presParOf" srcId="{F0A5E7A4-0B18-4C0E-ACE2-198CB670F971}" destId="{57AD9BB2-1F23-4795-9540-9088D3EDC430}" srcOrd="1" destOrd="0" presId="urn:microsoft.com/office/officeart/2008/layout/PictureStrips"/>
    <dgm:cxn modelId="{422724E6-E1E5-417B-BB1F-80E690F281B8}" type="presParOf" srcId="{08413F24-7D69-4750-8607-49C2CBDB276B}" destId="{447401CE-BC6C-4635-9D2D-93CA5783F755}" srcOrd="3" destOrd="0" presId="urn:microsoft.com/office/officeart/2008/layout/PictureStrips"/>
    <dgm:cxn modelId="{7CF761DE-2B85-477C-B583-7E980472E82F}" type="presParOf" srcId="{08413F24-7D69-4750-8607-49C2CBDB276B}" destId="{23CEA578-62D8-4521-8257-502607497607}" srcOrd="4" destOrd="0" presId="urn:microsoft.com/office/officeart/2008/layout/PictureStrips"/>
    <dgm:cxn modelId="{0F6965F1-33CD-4DE6-AC9B-29831BBBF892}" type="presParOf" srcId="{23CEA578-62D8-4521-8257-502607497607}" destId="{CF6E6607-7386-42FD-AFA5-6A12C7365019}" srcOrd="0" destOrd="0" presId="urn:microsoft.com/office/officeart/2008/layout/PictureStrips"/>
    <dgm:cxn modelId="{2FB0D41F-A356-464B-884E-BD6850169E8D}" type="presParOf" srcId="{23CEA578-62D8-4521-8257-502607497607}" destId="{A6B1FD3A-30EC-4ABA-9D4A-3B22776C732A}" srcOrd="1" destOrd="0" presId="urn:microsoft.com/office/officeart/2008/layout/PictureStrips"/>
    <dgm:cxn modelId="{9E8F5912-C9C7-4CED-A4BD-AB1A2D63AD87}" type="presParOf" srcId="{08413F24-7D69-4750-8607-49C2CBDB276B}" destId="{79571D40-3362-4190-82C2-F3A433008464}" srcOrd="5" destOrd="0" presId="urn:microsoft.com/office/officeart/2008/layout/PictureStrips"/>
    <dgm:cxn modelId="{9CA43527-2948-45DD-BED0-6804437C0662}" type="presParOf" srcId="{08413F24-7D69-4750-8607-49C2CBDB276B}" destId="{006408EE-58A8-4C86-A02D-D28296DB9CAA}" srcOrd="6" destOrd="0" presId="urn:microsoft.com/office/officeart/2008/layout/PictureStrips"/>
    <dgm:cxn modelId="{BCAECDB8-F828-4A28-9B35-97919090ED80}" type="presParOf" srcId="{006408EE-58A8-4C86-A02D-D28296DB9CAA}" destId="{A979C96B-558F-46E2-8933-5D5FBCE38B15}" srcOrd="0" destOrd="0" presId="urn:microsoft.com/office/officeart/2008/layout/PictureStrips"/>
    <dgm:cxn modelId="{3F9ED9FE-B99C-4A8E-91D6-20AE3513BCA7}" type="presParOf" srcId="{006408EE-58A8-4C86-A02D-D28296DB9CAA}" destId="{89DF528A-C191-4260-9F8F-7FDBC4B70F42}" srcOrd="1" destOrd="0" presId="urn:microsoft.com/office/officeart/2008/layout/PictureStrips"/>
    <dgm:cxn modelId="{B60B5BC6-6EE8-48EB-9806-E7CFF3DED136}" type="presParOf" srcId="{08413F24-7D69-4750-8607-49C2CBDB276B}" destId="{5701DE2E-EB1F-40A4-8F3C-60A08107581F}" srcOrd="7" destOrd="0" presId="urn:microsoft.com/office/officeart/2008/layout/PictureStrips"/>
    <dgm:cxn modelId="{5E9D7011-C5AA-4725-AC45-51339647A51A}" type="presParOf" srcId="{08413F24-7D69-4750-8607-49C2CBDB276B}" destId="{99CFC313-CCDA-4D93-9346-118B9CC7292A}" srcOrd="8" destOrd="0" presId="urn:microsoft.com/office/officeart/2008/layout/PictureStrips"/>
    <dgm:cxn modelId="{870FCAE1-BF33-46D8-B893-D997DDC00330}" type="presParOf" srcId="{99CFC313-CCDA-4D93-9346-118B9CC7292A}" destId="{0EA8ABAF-9486-4FBC-9D96-825EC39FCA0E}" srcOrd="0" destOrd="0" presId="urn:microsoft.com/office/officeart/2008/layout/PictureStrips"/>
    <dgm:cxn modelId="{72F40E3E-0DCF-4DDB-AF10-389A553E7C92}" type="presParOf" srcId="{99CFC313-CCDA-4D93-9346-118B9CC7292A}" destId="{74ABBC69-68D5-4BA1-8998-3547A1769367}" srcOrd="1" destOrd="0" presId="urn:microsoft.com/office/officeart/2008/layout/PictureStrips"/>
    <dgm:cxn modelId="{7A69C7FA-DD9C-4261-B591-2282564DDFA1}" type="presParOf" srcId="{08413F24-7D69-4750-8607-49C2CBDB276B}" destId="{0041FAFC-6143-43B4-8119-3C4BDB6A9900}" srcOrd="9" destOrd="0" presId="urn:microsoft.com/office/officeart/2008/layout/PictureStrips"/>
    <dgm:cxn modelId="{78929A60-BECC-4322-BAA0-CE0154A9BB9D}" type="presParOf" srcId="{08413F24-7D69-4750-8607-49C2CBDB276B}" destId="{CC227A3F-ED08-47BE-A4F7-42832209301E}" srcOrd="10" destOrd="0" presId="urn:microsoft.com/office/officeart/2008/layout/PictureStrips"/>
    <dgm:cxn modelId="{4577344E-19BC-496A-A5E5-94F578CA63FD}" type="presParOf" srcId="{CC227A3F-ED08-47BE-A4F7-42832209301E}" destId="{3B4D6FA4-281E-46F3-A512-071E226EFA75}" srcOrd="0" destOrd="0" presId="urn:microsoft.com/office/officeart/2008/layout/PictureStrips"/>
    <dgm:cxn modelId="{22A3C8DE-9826-4647-97EE-FCCF42B0D9DF}" type="presParOf" srcId="{CC227A3F-ED08-47BE-A4F7-42832209301E}" destId="{EAC2CA52-3DF6-445B-8673-AF0522B28C3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C254A-F831-4A2D-93D5-B8B188477D1C}">
      <dsp:nvSpPr>
        <dsp:cNvPr id="0" name=""/>
        <dsp:cNvSpPr/>
      </dsp:nvSpPr>
      <dsp:spPr>
        <a:xfrm>
          <a:off x="2232" y="342993"/>
          <a:ext cx="3265347" cy="1816831"/>
        </a:xfrm>
        <a:prstGeom prst="rect">
          <a:avLst/>
        </a:prstGeom>
        <a:blipFill rotWithShape="1">
          <a:blip xmlns:r="http://schemas.openxmlformats.org/officeDocument/2006/relationships" r:embed="rId1"/>
          <a:stretch>
            <a:fillRect/>
          </a:stretch>
        </a:blipFill>
        <a:ln>
          <a:solidFill>
            <a:srgbClr val="0070C0"/>
          </a:solidFill>
        </a:ln>
        <a:effectLst/>
      </dsp:spPr>
      <dsp:style>
        <a:lnRef idx="0">
          <a:scrgbClr r="0" g="0" b="0"/>
        </a:lnRef>
        <a:fillRef idx="1">
          <a:scrgbClr r="0" g="0" b="0"/>
        </a:fillRef>
        <a:effectRef idx="0">
          <a:scrgbClr r="0" g="0" b="0"/>
        </a:effectRef>
        <a:fontRef idx="minor"/>
      </dsp:style>
    </dsp:sp>
    <dsp:sp modelId="{B1AF12D3-E0F0-4A20-9ACF-6A688094C610}">
      <dsp:nvSpPr>
        <dsp:cNvPr id="0" name=""/>
        <dsp:cNvSpPr/>
      </dsp:nvSpPr>
      <dsp:spPr>
        <a:xfrm>
          <a:off x="662249" y="2020413"/>
          <a:ext cx="2813757" cy="676192"/>
        </a:xfrm>
        <a:prstGeom prst="rect">
          <a:avLst/>
        </a:prstGeom>
        <a:solidFill>
          <a:schemeClr val="tx2">
            <a:lumMod val="10000"/>
            <a:lumOff val="9000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5000"/>
            </a:spcAft>
            <a:buNone/>
          </a:pPr>
          <a:r>
            <a:rPr lang="uz-Cyrl-UZ" sz="2100" b="0" kern="1200" dirty="0">
              <a:solidFill>
                <a:schemeClr val="tx1"/>
              </a:solidFill>
              <a:latin typeface="Calibri" panose="020F0502020204030204" pitchFamily="34" charset="0"/>
              <a:cs typeface="Calibri" panose="020F0502020204030204" pitchFamily="34" charset="0"/>
            </a:rPr>
            <a:t>уруғ-аймоқчилик </a:t>
          </a:r>
          <a:endParaRPr lang="ru-RU" sz="2100" b="0" kern="1200" dirty="0">
            <a:solidFill>
              <a:schemeClr val="tx1"/>
            </a:solidFill>
            <a:latin typeface="Calibri" panose="020F0502020204030204" pitchFamily="34" charset="0"/>
            <a:cs typeface="Calibri" panose="020F0502020204030204" pitchFamily="34" charset="0"/>
          </a:endParaRPr>
        </a:p>
      </dsp:txBody>
      <dsp:txXfrm>
        <a:off x="662249" y="2020413"/>
        <a:ext cx="2813757" cy="676192"/>
      </dsp:txXfrm>
    </dsp:sp>
    <dsp:sp modelId="{C58BA959-F7BB-4822-A535-F7B30D7F2E8F}">
      <dsp:nvSpPr>
        <dsp:cNvPr id="0" name=""/>
        <dsp:cNvSpPr/>
      </dsp:nvSpPr>
      <dsp:spPr>
        <a:xfrm>
          <a:off x="4001050" y="336164"/>
          <a:ext cx="3265347" cy="1844147"/>
        </a:xfrm>
        <a:prstGeom prst="rect">
          <a:avLst/>
        </a:prstGeom>
        <a:blipFill rotWithShape="1">
          <a:blip xmlns:r="http://schemas.openxmlformats.org/officeDocument/2006/relationships" r:embed="rId2"/>
          <a:stretch>
            <a:fillRect/>
          </a:stretch>
        </a:blipFill>
        <a:ln>
          <a:solidFill>
            <a:srgbClr val="0070C0"/>
          </a:solidFill>
        </a:ln>
        <a:effectLst/>
      </dsp:spPr>
      <dsp:style>
        <a:lnRef idx="0">
          <a:scrgbClr r="0" g="0" b="0"/>
        </a:lnRef>
        <a:fillRef idx="1">
          <a:scrgbClr r="0" g="0" b="0"/>
        </a:fillRef>
        <a:effectRef idx="0">
          <a:scrgbClr r="0" g="0" b="0"/>
        </a:effectRef>
        <a:fontRef idx="minor"/>
      </dsp:style>
    </dsp:sp>
    <dsp:sp modelId="{EF293EB8-5986-448B-A6DB-CECA3EB51A75}">
      <dsp:nvSpPr>
        <dsp:cNvPr id="0" name=""/>
        <dsp:cNvSpPr/>
      </dsp:nvSpPr>
      <dsp:spPr>
        <a:xfrm>
          <a:off x="4661067" y="2027242"/>
          <a:ext cx="2813757" cy="676192"/>
        </a:xfrm>
        <a:prstGeom prst="rect">
          <a:avLst/>
        </a:prstGeom>
        <a:solidFill>
          <a:schemeClr val="tx2">
            <a:lumMod val="10000"/>
            <a:lumOff val="9000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5000"/>
            </a:spcAft>
            <a:buNone/>
          </a:pPr>
          <a:r>
            <a:rPr lang="uz-Cyrl-UZ" sz="2100" b="0" kern="1200" dirty="0">
              <a:solidFill>
                <a:schemeClr val="tx1"/>
              </a:solidFill>
              <a:latin typeface="Calibri" panose="020F0502020204030204" pitchFamily="34" charset="0"/>
              <a:cs typeface="Calibri" panose="020F0502020204030204" pitchFamily="34" charset="0"/>
            </a:rPr>
            <a:t>маҳаллийчилик</a:t>
          </a:r>
          <a:endParaRPr lang="ru-RU" sz="2100" b="0" kern="1200" dirty="0">
            <a:solidFill>
              <a:schemeClr val="tx1"/>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endParaRPr lang="ru-RU" sz="1600" kern="1200" dirty="0"/>
        </a:p>
      </dsp:txBody>
      <dsp:txXfrm>
        <a:off x="4661067" y="2027242"/>
        <a:ext cx="2813757" cy="676192"/>
      </dsp:txXfrm>
    </dsp:sp>
    <dsp:sp modelId="{2046550A-BA69-4268-9DF5-2F188F52DF6B}">
      <dsp:nvSpPr>
        <dsp:cNvPr id="0" name=""/>
        <dsp:cNvSpPr/>
      </dsp:nvSpPr>
      <dsp:spPr>
        <a:xfrm>
          <a:off x="7999868" y="339283"/>
          <a:ext cx="3265347" cy="1831672"/>
        </a:xfrm>
        <a:prstGeom prst="rect">
          <a:avLst/>
        </a:prstGeom>
        <a:blipFill rotWithShape="1">
          <a:blip xmlns:r="http://schemas.openxmlformats.org/officeDocument/2006/relationships" r:embed="rId3"/>
          <a:stretch>
            <a:fillRect/>
          </a:stretch>
        </a:blipFill>
        <a:ln>
          <a:solidFill>
            <a:srgbClr val="0070C0"/>
          </a:solidFill>
        </a:ln>
        <a:effectLst/>
      </dsp:spPr>
      <dsp:style>
        <a:lnRef idx="0">
          <a:scrgbClr r="0" g="0" b="0"/>
        </a:lnRef>
        <a:fillRef idx="1">
          <a:scrgbClr r="0" g="0" b="0"/>
        </a:fillRef>
        <a:effectRef idx="0">
          <a:scrgbClr r="0" g="0" b="0"/>
        </a:effectRef>
        <a:fontRef idx="minor"/>
      </dsp:style>
    </dsp:sp>
    <dsp:sp modelId="{B7984F34-F45C-4D9F-AA2A-1BD8E453E314}">
      <dsp:nvSpPr>
        <dsp:cNvPr id="0" name=""/>
        <dsp:cNvSpPr/>
      </dsp:nvSpPr>
      <dsp:spPr>
        <a:xfrm>
          <a:off x="8659885" y="2024123"/>
          <a:ext cx="2813757" cy="676192"/>
        </a:xfrm>
        <a:prstGeom prst="rect">
          <a:avLst/>
        </a:prstGeom>
        <a:solidFill>
          <a:schemeClr val="tx2">
            <a:lumMod val="10000"/>
            <a:lumOff val="9000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5000"/>
            </a:spcAft>
            <a:buNone/>
          </a:pPr>
          <a:r>
            <a:rPr lang="uz-Cyrl-UZ" sz="2100" b="0" kern="1200" dirty="0">
              <a:solidFill>
                <a:schemeClr val="tx1"/>
              </a:solidFill>
              <a:latin typeface="Calibri" panose="020F0502020204030204" pitchFamily="34" charset="0"/>
              <a:cs typeface="Calibri" panose="020F0502020204030204" pitchFamily="34" charset="0"/>
            </a:rPr>
            <a:t>непотизм (таниш-билишчилик) </a:t>
          </a:r>
          <a:endParaRPr lang="ru-RU" sz="2100" b="0" kern="1200" dirty="0">
            <a:solidFill>
              <a:schemeClr val="tx1"/>
            </a:solidFill>
            <a:latin typeface="Calibri" panose="020F0502020204030204" pitchFamily="34" charset="0"/>
            <a:cs typeface="Calibri" panose="020F0502020204030204" pitchFamily="34" charset="0"/>
          </a:endParaRPr>
        </a:p>
      </dsp:txBody>
      <dsp:txXfrm>
        <a:off x="8659885" y="2024123"/>
        <a:ext cx="2813757" cy="676192"/>
      </dsp:txXfrm>
    </dsp:sp>
    <dsp:sp modelId="{335B876E-CB46-4362-80DF-48AF1E8149FF}">
      <dsp:nvSpPr>
        <dsp:cNvPr id="0" name=""/>
        <dsp:cNvSpPr/>
      </dsp:nvSpPr>
      <dsp:spPr>
        <a:xfrm>
          <a:off x="2001641" y="3050812"/>
          <a:ext cx="3265347" cy="1927447"/>
        </a:xfrm>
        <a:prstGeom prst="rect">
          <a:avLst/>
        </a:prstGeom>
        <a:blipFill rotWithShape="1">
          <a:blip xmlns:r="http://schemas.openxmlformats.org/officeDocument/2006/relationships" r:embed="rId4"/>
          <a:stretch>
            <a:fillRect/>
          </a:stretch>
        </a:blipFill>
        <a:ln>
          <a:solidFill>
            <a:srgbClr val="0070C0"/>
          </a:solidFill>
        </a:ln>
        <a:effectLst/>
      </dsp:spPr>
      <dsp:style>
        <a:lnRef idx="0">
          <a:scrgbClr r="0" g="0" b="0"/>
        </a:lnRef>
        <a:fillRef idx="1">
          <a:scrgbClr r="0" g="0" b="0"/>
        </a:fillRef>
        <a:effectRef idx="0">
          <a:scrgbClr r="0" g="0" b="0"/>
        </a:effectRef>
        <a:fontRef idx="minor"/>
      </dsp:style>
    </dsp:sp>
    <dsp:sp modelId="{8640D364-D3C8-4C97-96A7-991B6AEDAEBE}">
      <dsp:nvSpPr>
        <dsp:cNvPr id="0" name=""/>
        <dsp:cNvSpPr/>
      </dsp:nvSpPr>
      <dsp:spPr>
        <a:xfrm>
          <a:off x="2661658" y="4783539"/>
          <a:ext cx="2813757" cy="676192"/>
        </a:xfrm>
        <a:prstGeom prst="rect">
          <a:avLst/>
        </a:prstGeom>
        <a:solidFill>
          <a:schemeClr val="tx2">
            <a:lumMod val="10000"/>
            <a:lumOff val="9000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5000"/>
            </a:spcAft>
            <a:buNone/>
          </a:pPr>
          <a:r>
            <a:rPr lang="uz-Cyrl-UZ" sz="2100" b="0" kern="1200" dirty="0">
              <a:solidFill>
                <a:schemeClr val="tx1"/>
              </a:solidFill>
              <a:latin typeface="Calibri" panose="020F0502020204030204" pitchFamily="34" charset="0"/>
              <a:cs typeface="Calibri" panose="020F0502020204030204" pitchFamily="34" charset="0"/>
            </a:rPr>
            <a:t>шафелик (ҳомийлик)</a:t>
          </a:r>
          <a:endParaRPr lang="ru-RU" sz="2100" b="0" kern="1200" dirty="0">
            <a:solidFill>
              <a:schemeClr val="tx1"/>
            </a:solidFill>
            <a:latin typeface="Calibri" panose="020F0502020204030204" pitchFamily="34" charset="0"/>
            <a:cs typeface="Calibri" panose="020F0502020204030204" pitchFamily="34" charset="0"/>
          </a:endParaRPr>
        </a:p>
      </dsp:txBody>
      <dsp:txXfrm>
        <a:off x="2661658" y="4783539"/>
        <a:ext cx="2813757" cy="676192"/>
      </dsp:txXfrm>
    </dsp:sp>
    <dsp:sp modelId="{2D5968E1-5AD2-4D4F-82AB-EA899264DFCC}">
      <dsp:nvSpPr>
        <dsp:cNvPr id="0" name=""/>
        <dsp:cNvSpPr/>
      </dsp:nvSpPr>
      <dsp:spPr>
        <a:xfrm>
          <a:off x="6000459" y="3081036"/>
          <a:ext cx="3265347" cy="1806552"/>
        </a:xfrm>
        <a:prstGeom prst="rect">
          <a:avLst/>
        </a:prstGeom>
        <a:blipFill rotWithShape="1">
          <a:blip xmlns:r="http://schemas.openxmlformats.org/officeDocument/2006/relationships" r:embed="rId5"/>
          <a:stretch>
            <a:fillRect/>
          </a:stretch>
        </a:blipFill>
        <a:ln>
          <a:solidFill>
            <a:srgbClr val="0070C0"/>
          </a:solidFill>
        </a:ln>
        <a:effectLst/>
      </dsp:spPr>
      <dsp:style>
        <a:lnRef idx="0">
          <a:scrgbClr r="0" g="0" b="0"/>
        </a:lnRef>
        <a:fillRef idx="1">
          <a:scrgbClr r="0" g="0" b="0"/>
        </a:fillRef>
        <a:effectRef idx="0">
          <a:scrgbClr r="0" g="0" b="0"/>
        </a:effectRef>
        <a:fontRef idx="minor"/>
      </dsp:style>
    </dsp:sp>
    <dsp:sp modelId="{7D6C165F-DF2F-451F-9D6C-8555E0C3DBDB}">
      <dsp:nvSpPr>
        <dsp:cNvPr id="0" name=""/>
        <dsp:cNvSpPr/>
      </dsp:nvSpPr>
      <dsp:spPr>
        <a:xfrm>
          <a:off x="6660476" y="4753315"/>
          <a:ext cx="2813757" cy="676192"/>
        </a:xfrm>
        <a:prstGeom prst="rect">
          <a:avLst/>
        </a:prstGeom>
        <a:solidFill>
          <a:schemeClr val="tx2">
            <a:lumMod val="10000"/>
            <a:lumOff val="90000"/>
          </a:schemeClr>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5000"/>
            </a:spcAft>
            <a:buNone/>
          </a:pPr>
          <a:r>
            <a:rPr lang="uz-Cyrl-UZ" sz="2100" b="0" kern="1200" dirty="0">
              <a:solidFill>
                <a:schemeClr val="tx1"/>
              </a:solidFill>
              <a:latin typeface="Calibri" panose="020F0502020204030204" pitchFamily="34" charset="0"/>
              <a:cs typeface="Calibri" panose="020F0502020204030204" pitchFamily="34" charset="0"/>
            </a:rPr>
            <a:t>фаворитизм (раҳнамолик)</a:t>
          </a:r>
          <a:endParaRPr lang="ru-RU" sz="2100" b="0" kern="1200" dirty="0">
            <a:solidFill>
              <a:schemeClr val="tx1"/>
            </a:solidFill>
            <a:latin typeface="Calibri" panose="020F0502020204030204" pitchFamily="34" charset="0"/>
            <a:cs typeface="Calibri" panose="020F0502020204030204" pitchFamily="34" charset="0"/>
          </a:endParaRPr>
        </a:p>
      </dsp:txBody>
      <dsp:txXfrm>
        <a:off x="6660476" y="4753315"/>
        <a:ext cx="2813757" cy="676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6FB94-24C4-4920-A25F-5CC07CCE41CD}">
      <dsp:nvSpPr>
        <dsp:cNvPr id="0" name=""/>
        <dsp:cNvSpPr/>
      </dsp:nvSpPr>
      <dsp:spPr>
        <a:xfrm>
          <a:off x="0" y="0"/>
          <a:ext cx="11403640" cy="950568"/>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err="1">
              <a:solidFill>
                <a:schemeClr val="tx1"/>
              </a:solidFill>
              <a:latin typeface="Calibri" panose="020F0502020204030204" pitchFamily="34" charset="0"/>
              <a:cs typeface="Calibri" panose="020F0502020204030204" pitchFamily="34" charset="0"/>
            </a:rPr>
            <a:t>фақат</a:t>
          </a:r>
          <a:r>
            <a:rPr lang="ru-RU" sz="2400" kern="1200" dirty="0">
              <a:solidFill>
                <a:schemeClr val="tx1"/>
              </a:solidFill>
              <a:latin typeface="Calibri" panose="020F0502020204030204" pitchFamily="34" charset="0"/>
              <a:cs typeface="Calibri" panose="020F0502020204030204" pitchFamily="34" charset="0"/>
            </a:rPr>
            <a:t> </a:t>
          </a:r>
          <a:r>
            <a:rPr lang="ru-RU" sz="2400" kern="1200" dirty="0" err="1">
              <a:solidFill>
                <a:schemeClr val="tx1"/>
              </a:solidFill>
              <a:latin typeface="Calibri" panose="020F0502020204030204" pitchFamily="34" charset="0"/>
              <a:cs typeface="Calibri" panose="020F0502020204030204" pitchFamily="34" charset="0"/>
            </a:rPr>
            <a:t>ташкилот</a:t>
          </a:r>
          <a:r>
            <a:rPr lang="ru-RU" sz="2400" kern="1200" dirty="0">
              <a:solidFill>
                <a:schemeClr val="tx1"/>
              </a:solidFill>
              <a:latin typeface="Calibri" panose="020F0502020204030204" pitchFamily="34" charset="0"/>
              <a:cs typeface="Calibri" panose="020F0502020204030204" pitchFamily="34" charset="0"/>
            </a:rPr>
            <a:t> </a:t>
          </a:r>
          <a:r>
            <a:rPr lang="ru-RU" sz="2400" kern="1200" dirty="0" err="1">
              <a:solidFill>
                <a:schemeClr val="tx1"/>
              </a:solidFill>
              <a:latin typeface="Calibri" panose="020F0502020204030204" pitchFamily="34" charset="0"/>
              <a:cs typeface="Calibri" panose="020F0502020204030204" pitchFamily="34" charset="0"/>
            </a:rPr>
            <a:t>манфаатлари</a:t>
          </a:r>
          <a:r>
            <a:rPr lang="uz-Cyrl-UZ" sz="2400" kern="1200" dirty="0">
              <a:solidFill>
                <a:schemeClr val="tx1"/>
              </a:solidFill>
              <a:latin typeface="Calibri" panose="020F0502020204030204" pitchFamily="34" charset="0"/>
              <a:cs typeface="Calibri" panose="020F0502020204030204" pitchFamily="34" charset="0"/>
            </a:rPr>
            <a:t>ни кўзлаши</a:t>
          </a:r>
          <a:endParaRPr lang="ru-RU" sz="2400" b="1" kern="1200" dirty="0">
            <a:solidFill>
              <a:schemeClr val="tx1"/>
            </a:solidFill>
            <a:latin typeface="Calibri" panose="020F0502020204030204" pitchFamily="34" charset="0"/>
            <a:cs typeface="Calibri" panose="020F0502020204030204" pitchFamily="34" charset="0"/>
          </a:endParaRPr>
        </a:p>
      </dsp:txBody>
      <dsp:txXfrm>
        <a:off x="2375784" y="0"/>
        <a:ext cx="9027855" cy="950568"/>
      </dsp:txXfrm>
    </dsp:sp>
    <dsp:sp modelId="{131297F8-84C5-4F18-8480-CFA4CFDAF0BB}">
      <dsp:nvSpPr>
        <dsp:cNvPr id="0" name=""/>
        <dsp:cNvSpPr/>
      </dsp:nvSpPr>
      <dsp:spPr>
        <a:xfrm>
          <a:off x="95056" y="95056"/>
          <a:ext cx="2280728" cy="76045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68FD2A6-BFE1-46CC-B71E-4EA9FAF20A06}">
      <dsp:nvSpPr>
        <dsp:cNvPr id="0" name=""/>
        <dsp:cNvSpPr/>
      </dsp:nvSpPr>
      <dsp:spPr>
        <a:xfrm>
          <a:off x="0" y="1045625"/>
          <a:ext cx="11403640" cy="950568"/>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err="1">
              <a:solidFill>
                <a:schemeClr val="tx1"/>
              </a:solidFill>
              <a:latin typeface="Calibri" panose="020F0502020204030204" pitchFamily="34" charset="0"/>
              <a:cs typeface="Calibri" panose="020F0502020204030204" pitchFamily="34" charset="0"/>
            </a:rPr>
            <a:t>ўз</a:t>
          </a:r>
          <a:r>
            <a:rPr lang="ru-RU" sz="2400" kern="1200" dirty="0">
              <a:solidFill>
                <a:schemeClr val="tx1"/>
              </a:solidFill>
              <a:latin typeface="Calibri" panose="020F0502020204030204" pitchFamily="34" charset="0"/>
              <a:cs typeface="Calibri" panose="020F0502020204030204" pitchFamily="34" charset="0"/>
            </a:rPr>
            <a:t> </a:t>
          </a:r>
          <a:r>
            <a:rPr lang="ru-RU" sz="2400" kern="1200" dirty="0" err="1">
              <a:solidFill>
                <a:schemeClr val="tx1"/>
              </a:solidFill>
              <a:latin typeface="Calibri" panose="020F0502020204030204" pitchFamily="34" charset="0"/>
              <a:cs typeface="Calibri" panose="020F0502020204030204" pitchFamily="34" charset="0"/>
            </a:rPr>
            <a:t>хизмат</a:t>
          </a:r>
          <a:r>
            <a:rPr lang="ru-RU" sz="2400" kern="1200" dirty="0">
              <a:solidFill>
                <a:schemeClr val="tx1"/>
              </a:solidFill>
              <a:latin typeface="Calibri" panose="020F0502020204030204" pitchFamily="34" charset="0"/>
              <a:cs typeface="Calibri" panose="020F0502020204030204" pitchFamily="34" charset="0"/>
            </a:rPr>
            <a:t> </a:t>
          </a:r>
          <a:r>
            <a:rPr lang="ru-RU" sz="2400" kern="1200" dirty="0" err="1">
              <a:solidFill>
                <a:schemeClr val="tx1"/>
              </a:solidFill>
              <a:latin typeface="Calibri" panose="020F0502020204030204" pitchFamily="34" charset="0"/>
              <a:cs typeface="Calibri" panose="020F0502020204030204" pitchFamily="34" charset="0"/>
            </a:rPr>
            <a:t>мавқеидан</a:t>
          </a:r>
          <a:r>
            <a:rPr lang="ru-RU" sz="2400" kern="1200" dirty="0">
              <a:solidFill>
                <a:schemeClr val="tx1"/>
              </a:solidFill>
              <a:latin typeface="Calibri" panose="020F0502020204030204" pitchFamily="34" charset="0"/>
              <a:cs typeface="Calibri" panose="020F0502020204030204" pitchFamily="34" charset="0"/>
            </a:rPr>
            <a:t> </a:t>
          </a:r>
          <a:r>
            <a:rPr lang="ru-RU" sz="2400" kern="1200" dirty="0" err="1">
              <a:solidFill>
                <a:schemeClr val="tx1"/>
              </a:solidFill>
              <a:latin typeface="Calibri" panose="020F0502020204030204" pitchFamily="34" charset="0"/>
              <a:cs typeface="Calibri" panose="020F0502020204030204" pitchFamily="34" charset="0"/>
            </a:rPr>
            <a:t>фақат</a:t>
          </a:r>
          <a:r>
            <a:rPr lang="ru-RU" sz="2400" kern="1200" dirty="0">
              <a:solidFill>
                <a:schemeClr val="tx1"/>
              </a:solidFill>
              <a:latin typeface="Calibri" panose="020F0502020204030204" pitchFamily="34" charset="0"/>
              <a:cs typeface="Calibri" panose="020F0502020204030204" pitchFamily="34" charset="0"/>
            </a:rPr>
            <a:t> </a:t>
          </a:r>
          <a:r>
            <a:rPr lang="ru-RU" sz="2400" kern="1200" dirty="0" err="1">
              <a:solidFill>
                <a:schemeClr val="tx1"/>
              </a:solidFill>
              <a:latin typeface="Calibri" panose="020F0502020204030204" pitchFamily="34" charset="0"/>
              <a:cs typeface="Calibri" panose="020F0502020204030204" pitchFamily="34" charset="0"/>
            </a:rPr>
            <a:t>ташкилот</a:t>
          </a:r>
          <a:r>
            <a:rPr lang="ru-RU" sz="2400" kern="1200" dirty="0">
              <a:solidFill>
                <a:schemeClr val="tx1"/>
              </a:solidFill>
              <a:latin typeface="Calibri" panose="020F0502020204030204" pitchFamily="34" charset="0"/>
              <a:cs typeface="Calibri" panose="020F0502020204030204" pitchFamily="34" charset="0"/>
            </a:rPr>
            <a:t> </a:t>
          </a:r>
          <a:r>
            <a:rPr lang="ru-RU" sz="2400" kern="1200" dirty="0" err="1">
              <a:solidFill>
                <a:schemeClr val="tx1"/>
              </a:solidFill>
              <a:latin typeface="Calibri" panose="020F0502020204030204" pitchFamily="34" charset="0"/>
              <a:cs typeface="Calibri" panose="020F0502020204030204" pitchFamily="34" charset="0"/>
            </a:rPr>
            <a:t>манфаатлари</a:t>
          </a:r>
          <a:r>
            <a:rPr lang="ru-RU" sz="2400" kern="1200" dirty="0">
              <a:solidFill>
                <a:schemeClr val="tx1"/>
              </a:solidFill>
              <a:latin typeface="Calibri" panose="020F0502020204030204" pitchFamily="34" charset="0"/>
              <a:cs typeface="Calibri" panose="020F0502020204030204" pitchFamily="34" charset="0"/>
            </a:rPr>
            <a:t> </a:t>
          </a:r>
          <a:r>
            <a:rPr lang="ru-RU" sz="2400" kern="1200" dirty="0" err="1">
              <a:solidFill>
                <a:schemeClr val="tx1"/>
              </a:solidFill>
              <a:latin typeface="Calibri" panose="020F0502020204030204" pitchFamily="34" charset="0"/>
              <a:cs typeface="Calibri" panose="020F0502020204030204" pitchFamily="34" charset="0"/>
            </a:rPr>
            <a:t>йўлида</a:t>
          </a:r>
          <a:r>
            <a:rPr lang="ru-RU" sz="2400" kern="1200" dirty="0">
              <a:solidFill>
                <a:schemeClr val="tx1"/>
              </a:solidFill>
              <a:latin typeface="Calibri" panose="020F0502020204030204" pitchFamily="34" charset="0"/>
              <a:cs typeface="Calibri" panose="020F0502020204030204" pitchFamily="34" charset="0"/>
            </a:rPr>
            <a:t> </a:t>
          </a:r>
          <a:r>
            <a:rPr lang="ru-RU" sz="2400" kern="1200" dirty="0" err="1">
              <a:solidFill>
                <a:schemeClr val="tx1"/>
              </a:solidFill>
              <a:latin typeface="Calibri" panose="020F0502020204030204" pitchFamily="34" charset="0"/>
              <a:cs typeface="Calibri" panose="020F0502020204030204" pitchFamily="34" charset="0"/>
            </a:rPr>
            <a:t>фойдаланиши</a:t>
          </a:r>
          <a:endParaRPr lang="ru-RU" sz="2400" b="1" i="1" kern="1200" dirty="0">
            <a:solidFill>
              <a:schemeClr val="tx1"/>
            </a:solidFill>
            <a:latin typeface="Calibri" panose="020F0502020204030204" pitchFamily="34" charset="0"/>
            <a:cs typeface="Calibri" panose="020F0502020204030204" pitchFamily="34" charset="0"/>
          </a:endParaRPr>
        </a:p>
      </dsp:txBody>
      <dsp:txXfrm>
        <a:off x="2375784" y="1045625"/>
        <a:ext cx="9027855" cy="950568"/>
      </dsp:txXfrm>
    </dsp:sp>
    <dsp:sp modelId="{1D96201B-CED8-4E0E-AD47-894E5E7844A2}">
      <dsp:nvSpPr>
        <dsp:cNvPr id="0" name=""/>
        <dsp:cNvSpPr/>
      </dsp:nvSpPr>
      <dsp:spPr>
        <a:xfrm>
          <a:off x="95056" y="1140682"/>
          <a:ext cx="2280728" cy="76045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9A6C875-7EEF-41EC-ADF5-60FA61F80648}">
      <dsp:nvSpPr>
        <dsp:cNvPr id="0" name=""/>
        <dsp:cNvSpPr/>
      </dsp:nvSpPr>
      <dsp:spPr>
        <a:xfrm>
          <a:off x="0" y="2091250"/>
          <a:ext cx="11403640" cy="950568"/>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z-Cyrl-UZ" sz="2400" kern="1200" dirty="0">
              <a:solidFill>
                <a:schemeClr val="tx1"/>
              </a:solidFill>
              <a:latin typeface="Calibri" panose="020F0502020204030204" pitchFamily="34" charset="0"/>
              <a:cs typeface="Calibri" panose="020F0502020204030204" pitchFamily="34" charset="0"/>
            </a:rPr>
            <a:t>непотизм (таниш-билишчилик), фаворитизм, маҳаллийчилик, ҳомийлик ва уруғ-аймоқчиликнинг намоён бўлишига қатъий чек қўйиш</a:t>
          </a:r>
          <a:endParaRPr lang="ru-RU" sz="2400" kern="1200" dirty="0">
            <a:solidFill>
              <a:schemeClr val="tx1"/>
            </a:solidFill>
            <a:latin typeface="Calibri" panose="020F0502020204030204" pitchFamily="34" charset="0"/>
            <a:cs typeface="Calibri" panose="020F0502020204030204" pitchFamily="34" charset="0"/>
          </a:endParaRPr>
        </a:p>
      </dsp:txBody>
      <dsp:txXfrm>
        <a:off x="2375784" y="2091250"/>
        <a:ext cx="9027855" cy="950568"/>
      </dsp:txXfrm>
    </dsp:sp>
    <dsp:sp modelId="{496ACB56-0FFE-4CBB-A784-C01358222685}">
      <dsp:nvSpPr>
        <dsp:cNvPr id="0" name=""/>
        <dsp:cNvSpPr/>
      </dsp:nvSpPr>
      <dsp:spPr>
        <a:xfrm>
          <a:off x="95056" y="2186307"/>
          <a:ext cx="2280728" cy="76045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428FBC-FE0F-44A3-B589-E897E6DFB0D2}">
      <dsp:nvSpPr>
        <dsp:cNvPr id="0" name=""/>
        <dsp:cNvSpPr/>
      </dsp:nvSpPr>
      <dsp:spPr>
        <a:xfrm>
          <a:off x="0" y="3136875"/>
          <a:ext cx="11403640" cy="950568"/>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uz-Cyrl-UZ" sz="2400" kern="1200" dirty="0">
              <a:solidFill>
                <a:schemeClr val="tx1"/>
              </a:solidFill>
              <a:latin typeface="Calibri" panose="020F0502020204030204" pitchFamily="34" charset="0"/>
              <a:cs typeface="Calibri" panose="020F0502020204030204" pitchFamily="34" charset="0"/>
            </a:rPr>
            <a:t>эҳтимол ёки ҳақиқий манфаатлар тўқнашуви ҳақидаги маълумотларни ўз вақтида ва тўлиқ ошкор қилиши</a:t>
          </a:r>
          <a:endParaRPr lang="ru-RU" sz="2400" b="1" kern="1200" dirty="0">
            <a:solidFill>
              <a:schemeClr val="tx1"/>
            </a:solidFill>
            <a:latin typeface="Calibri" panose="020F0502020204030204" pitchFamily="34" charset="0"/>
            <a:cs typeface="Calibri" panose="020F0502020204030204" pitchFamily="34" charset="0"/>
          </a:endParaRPr>
        </a:p>
      </dsp:txBody>
      <dsp:txXfrm>
        <a:off x="2375784" y="3136875"/>
        <a:ext cx="9027855" cy="950568"/>
      </dsp:txXfrm>
    </dsp:sp>
    <dsp:sp modelId="{CD1D7275-190A-4488-8F7C-659EE5816582}">
      <dsp:nvSpPr>
        <dsp:cNvPr id="0" name=""/>
        <dsp:cNvSpPr/>
      </dsp:nvSpPr>
      <dsp:spPr>
        <a:xfrm>
          <a:off x="95056" y="3231932"/>
          <a:ext cx="2280728" cy="760454"/>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D9BCF-9852-460B-B210-43BDC531AEBC}">
      <dsp:nvSpPr>
        <dsp:cNvPr id="0" name=""/>
        <dsp:cNvSpPr/>
      </dsp:nvSpPr>
      <dsp:spPr>
        <a:xfrm>
          <a:off x="0" y="4184798"/>
          <a:ext cx="11403640" cy="1034408"/>
        </a:xfrm>
        <a:prstGeom prst="roundRect">
          <a:avLst>
            <a:gd name="adj" fmla="val 10000"/>
          </a:avLst>
        </a:prstGeom>
        <a:solidFill>
          <a:schemeClr val="bg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z-Cyrl-UZ" sz="2400" kern="1200" dirty="0">
              <a:solidFill>
                <a:schemeClr val="tx1"/>
              </a:solidFill>
              <a:latin typeface="Calibri" panose="020F0502020204030204" pitchFamily="34" charset="0"/>
              <a:cs typeface="Calibri" panose="020F0502020204030204" pitchFamily="34" charset="0"/>
            </a:rPr>
            <a:t>ўзининг яқин қариндошлари ва алоқадор шахслари тўғрисидаги ва бошқа маълумотларнинг тўлиқ рўйхатини ҳалол, тўлиқ ва виждонан ошкор қилиши шарт</a:t>
          </a:r>
          <a:r>
            <a:rPr lang="uz-Cyrl-UZ" sz="2400" kern="1200" dirty="0">
              <a:latin typeface="Calibri" panose="020F0502020204030204" pitchFamily="34" charset="0"/>
              <a:cs typeface="Calibri" panose="020F0502020204030204" pitchFamily="34" charset="0"/>
            </a:rPr>
            <a:t>.</a:t>
          </a:r>
          <a:endParaRPr lang="ru-RU" sz="2400" b="1" kern="1200" dirty="0">
            <a:solidFill>
              <a:schemeClr val="tx1"/>
            </a:solidFill>
            <a:latin typeface="Calibri" panose="020F0502020204030204" pitchFamily="34" charset="0"/>
            <a:cs typeface="Calibri" panose="020F0502020204030204" pitchFamily="34" charset="0"/>
          </a:endParaRPr>
        </a:p>
      </dsp:txBody>
      <dsp:txXfrm>
        <a:off x="2375784" y="4184798"/>
        <a:ext cx="9027855" cy="1034408"/>
      </dsp:txXfrm>
    </dsp:sp>
    <dsp:sp modelId="{9CB01721-589A-4AC8-B9E7-9057FA51F7F7}">
      <dsp:nvSpPr>
        <dsp:cNvPr id="0" name=""/>
        <dsp:cNvSpPr/>
      </dsp:nvSpPr>
      <dsp:spPr>
        <a:xfrm>
          <a:off x="95056" y="4319478"/>
          <a:ext cx="2280728" cy="760454"/>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29E06-E98E-4D9D-8F33-E18B76EDF7D9}">
      <dsp:nvSpPr>
        <dsp:cNvPr id="0" name=""/>
        <dsp:cNvSpPr/>
      </dsp:nvSpPr>
      <dsp:spPr>
        <a:xfrm>
          <a:off x="1240753" y="265981"/>
          <a:ext cx="4688435" cy="1465136"/>
        </a:xfrm>
        <a:prstGeom prst="rect">
          <a:avLst/>
        </a:prstGeom>
        <a:solidFill>
          <a:schemeClr val="lt1">
            <a:hueOff val="0"/>
            <a:satOff val="0"/>
            <a:lumOff val="0"/>
            <a:alpha val="70000"/>
          </a:schemeClr>
        </a:solidFill>
        <a:ln w="38100"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2386" tIns="83820" rIns="83820" bIns="83820" numCol="1" spcCol="1270" anchor="ctr" anchorCtr="0">
          <a:noAutofit/>
        </a:bodyPr>
        <a:lstStyle/>
        <a:p>
          <a:pPr marL="0" lvl="0" indent="0" algn="just" defTabSz="977900">
            <a:lnSpc>
              <a:spcPct val="90000"/>
            </a:lnSpc>
            <a:spcBef>
              <a:spcPct val="0"/>
            </a:spcBef>
            <a:spcAft>
              <a:spcPct val="35000"/>
            </a:spcAft>
            <a:buNone/>
          </a:pPr>
          <a:r>
            <a:rPr lang="ru-RU" sz="2200" kern="1200" dirty="0" err="1">
              <a:latin typeface="Calibri" panose="020F0502020204030204" pitchFamily="34" charset="0"/>
              <a:cs typeface="Calibri" panose="020F0502020204030204" pitchFamily="34" charset="0"/>
            </a:rPr>
            <a:t>бевосита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бўйсунадиган</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ходимни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яқин</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қариндоши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бўлмаган</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бошқа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шахс</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бўйсунувига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ўтказиш</a:t>
          </a:r>
          <a:r>
            <a:rPr lang="ru-RU" sz="2200" b="1" i="1" kern="1200" dirty="0">
              <a:latin typeface="Calibri" panose="020F0502020204030204" pitchFamily="34" charset="0"/>
              <a:cs typeface="Calibri" panose="020F0502020204030204" pitchFamily="34" charset="0"/>
            </a:rPr>
            <a:t>*</a:t>
          </a:r>
          <a:endParaRPr lang="ru-RU" sz="2200" kern="1200" dirty="0">
            <a:latin typeface="Calibri" panose="020F0502020204030204" pitchFamily="34" charset="0"/>
            <a:cs typeface="Calibri" panose="020F0502020204030204" pitchFamily="34" charset="0"/>
          </a:endParaRPr>
        </a:p>
      </dsp:txBody>
      <dsp:txXfrm>
        <a:off x="1240753" y="265981"/>
        <a:ext cx="4688435" cy="1465136"/>
      </dsp:txXfrm>
    </dsp:sp>
    <dsp:sp modelId="{C627A454-514C-4544-A12A-5169C1C9DEEB}">
      <dsp:nvSpPr>
        <dsp:cNvPr id="0" name=""/>
        <dsp:cNvSpPr/>
      </dsp:nvSpPr>
      <dsp:spPr>
        <a:xfrm>
          <a:off x="1045402" y="54351"/>
          <a:ext cx="1025595" cy="1538392"/>
        </a:xfrm>
        <a:prstGeom prst="rect">
          <a:avLst/>
        </a:prstGeom>
        <a:blipFill rotWithShape="1">
          <a:blip xmlns:r="http://schemas.openxmlformats.org/officeDocument/2006/relationships" r:embed="rId1"/>
          <a:stretch>
            <a:fillRect/>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EEE413CD-06B3-4D0B-BF5D-8F26D3EF372B}">
      <dsp:nvSpPr>
        <dsp:cNvPr id="0" name=""/>
        <dsp:cNvSpPr/>
      </dsp:nvSpPr>
      <dsp:spPr>
        <a:xfrm>
          <a:off x="6345867" y="265981"/>
          <a:ext cx="4688435" cy="1465136"/>
        </a:xfrm>
        <a:prstGeom prst="rect">
          <a:avLst/>
        </a:prstGeom>
        <a:solidFill>
          <a:schemeClr val="lt1">
            <a:hueOff val="0"/>
            <a:satOff val="0"/>
            <a:lumOff val="0"/>
            <a:alpha val="78000"/>
          </a:schemeClr>
        </a:solidFill>
        <a:ln w="38100"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2386" tIns="83820" rIns="83820" bIns="83820" numCol="1" spcCol="1270" anchor="ctr" anchorCtr="0">
          <a:noAutofit/>
        </a:bodyPr>
        <a:lstStyle/>
        <a:p>
          <a:pPr marL="0" lvl="0" indent="0" algn="just" defTabSz="977900">
            <a:lnSpc>
              <a:spcPct val="90000"/>
            </a:lnSpc>
            <a:spcBef>
              <a:spcPct val="0"/>
            </a:spcBef>
            <a:spcAft>
              <a:spcPct val="35000"/>
            </a:spcAft>
            <a:buNone/>
          </a:pPr>
          <a:r>
            <a:rPr lang="ru-RU" sz="2200" kern="1200" dirty="0" err="1">
              <a:latin typeface="Calibri" panose="020F0502020204030204" pitchFamily="34" charset="0"/>
              <a:cs typeface="Calibri" panose="020F0502020204030204" pitchFamily="34" charset="0"/>
            </a:rPr>
            <a:t>қарор</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чиқариш</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жараёнида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қатнашишдан</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ходимни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четлаштириш</a:t>
          </a:r>
          <a:endParaRPr lang="ru-RU" sz="2200" kern="1200" dirty="0">
            <a:latin typeface="Calibri" panose="020F0502020204030204" pitchFamily="34" charset="0"/>
            <a:cs typeface="Calibri" panose="020F0502020204030204" pitchFamily="34" charset="0"/>
          </a:endParaRPr>
        </a:p>
      </dsp:txBody>
      <dsp:txXfrm>
        <a:off x="6345867" y="265981"/>
        <a:ext cx="4688435" cy="1465136"/>
      </dsp:txXfrm>
    </dsp:sp>
    <dsp:sp modelId="{57AD9BB2-1F23-4795-9540-9088D3EDC430}">
      <dsp:nvSpPr>
        <dsp:cNvPr id="0" name=""/>
        <dsp:cNvSpPr/>
      </dsp:nvSpPr>
      <dsp:spPr>
        <a:xfrm>
          <a:off x="6150515" y="54351"/>
          <a:ext cx="1025595" cy="1538392"/>
        </a:xfrm>
        <a:prstGeom prst="rect">
          <a:avLst/>
        </a:prstGeom>
        <a:blipFill rotWithShape="1">
          <a:blip xmlns:r="http://schemas.openxmlformats.org/officeDocument/2006/relationships" r:embed="rId2"/>
          <a:stretch>
            <a:fillRect/>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CF6E6607-7386-42FD-AFA5-6A12C7365019}">
      <dsp:nvSpPr>
        <dsp:cNvPr id="0" name=""/>
        <dsp:cNvSpPr/>
      </dsp:nvSpPr>
      <dsp:spPr>
        <a:xfrm>
          <a:off x="1240753" y="2110425"/>
          <a:ext cx="4688435" cy="1465136"/>
        </a:xfrm>
        <a:prstGeom prst="rect">
          <a:avLst/>
        </a:prstGeom>
        <a:solidFill>
          <a:schemeClr val="lt1">
            <a:hueOff val="0"/>
            <a:satOff val="0"/>
            <a:lumOff val="0"/>
            <a:alpha val="71000"/>
          </a:schemeClr>
        </a:solidFill>
        <a:ln w="38100"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2386" tIns="83820" rIns="83820" bIns="83820" numCol="1" spcCol="1270" anchor="ctr" anchorCtr="0">
          <a:noAutofit/>
        </a:bodyPr>
        <a:lstStyle/>
        <a:p>
          <a:pPr marL="0" lvl="0" indent="0" algn="just" defTabSz="977900">
            <a:lnSpc>
              <a:spcPct val="90000"/>
            </a:lnSpc>
            <a:spcBef>
              <a:spcPct val="0"/>
            </a:spcBef>
            <a:spcAft>
              <a:spcPct val="35000"/>
            </a:spcAft>
            <a:buNone/>
          </a:pPr>
          <a:r>
            <a:rPr lang="ru-RU" sz="2200" kern="1200" dirty="0" err="1">
              <a:latin typeface="Calibri" panose="020F0502020204030204" pitchFamily="34" charset="0"/>
              <a:cs typeface="Calibri" panose="020F0502020204030204" pitchFamily="34" charset="0"/>
            </a:rPr>
            <a:t>ходимнинг</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лавозим</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мажбуриятлари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доирасини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қайта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кўриш</a:t>
          </a:r>
          <a:endParaRPr lang="ru-RU" sz="2200" kern="1200" dirty="0">
            <a:latin typeface="Calibri" panose="020F0502020204030204" pitchFamily="34" charset="0"/>
            <a:cs typeface="Calibri" panose="020F0502020204030204" pitchFamily="34" charset="0"/>
          </a:endParaRPr>
        </a:p>
      </dsp:txBody>
      <dsp:txXfrm>
        <a:off x="1240753" y="2110425"/>
        <a:ext cx="4688435" cy="1465136"/>
      </dsp:txXfrm>
    </dsp:sp>
    <dsp:sp modelId="{A6B1FD3A-30EC-4ABA-9D4A-3B22776C732A}">
      <dsp:nvSpPr>
        <dsp:cNvPr id="0" name=""/>
        <dsp:cNvSpPr/>
      </dsp:nvSpPr>
      <dsp:spPr>
        <a:xfrm>
          <a:off x="1045402" y="1898794"/>
          <a:ext cx="1025595" cy="1538392"/>
        </a:xfrm>
        <a:prstGeom prst="rect">
          <a:avLst/>
        </a:prstGeom>
        <a:blipFill rotWithShape="1">
          <a:blip xmlns:r="http://schemas.openxmlformats.org/officeDocument/2006/relationships" r:embed="rId3"/>
          <a:stretch>
            <a:fillRect/>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A979C96B-558F-46E2-8933-5D5FBCE38B15}">
      <dsp:nvSpPr>
        <dsp:cNvPr id="0" name=""/>
        <dsp:cNvSpPr/>
      </dsp:nvSpPr>
      <dsp:spPr>
        <a:xfrm>
          <a:off x="6345867" y="2110425"/>
          <a:ext cx="4688435" cy="1465136"/>
        </a:xfrm>
        <a:prstGeom prst="rect">
          <a:avLst/>
        </a:prstGeom>
        <a:solidFill>
          <a:schemeClr val="lt1">
            <a:hueOff val="0"/>
            <a:satOff val="0"/>
            <a:lumOff val="0"/>
            <a:alpha val="70000"/>
          </a:schemeClr>
        </a:solidFill>
        <a:ln w="38100"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2386" tIns="83820" rIns="83820" bIns="83820" numCol="1" spcCol="1270" anchor="ctr" anchorCtr="0">
          <a:noAutofit/>
        </a:bodyPr>
        <a:lstStyle/>
        <a:p>
          <a:pPr marL="0" lvl="0" indent="0" algn="just" defTabSz="977900">
            <a:lnSpc>
              <a:spcPct val="90000"/>
            </a:lnSpc>
            <a:spcBef>
              <a:spcPct val="0"/>
            </a:spcBef>
            <a:spcAft>
              <a:spcPct val="35000"/>
            </a:spcAft>
            <a:buNone/>
          </a:pPr>
          <a:r>
            <a:rPr lang="ru-RU" sz="2200" kern="1200" dirty="0" err="1">
              <a:latin typeface="Calibri" panose="020F0502020204030204" pitchFamily="34" charset="0"/>
              <a:cs typeface="Calibri" panose="020F0502020204030204" pitchFamily="34" charset="0"/>
            </a:rPr>
            <a:t>ходимни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маълумотлар</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ва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ҳужжатлардан</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фойдаланишини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чеклаш</a:t>
          </a:r>
          <a:r>
            <a:rPr lang="ru-RU" sz="2200" b="1" i="1" kern="1200" dirty="0">
              <a:latin typeface="Calibri" panose="020F0502020204030204" pitchFamily="34" charset="0"/>
              <a:cs typeface="Calibri" panose="020F0502020204030204" pitchFamily="34" charset="0"/>
            </a:rPr>
            <a:t>**</a:t>
          </a:r>
          <a:endParaRPr lang="ru-RU" sz="2200" kern="1200" dirty="0">
            <a:latin typeface="Calibri" panose="020F0502020204030204" pitchFamily="34" charset="0"/>
            <a:cs typeface="Calibri" panose="020F0502020204030204" pitchFamily="34" charset="0"/>
          </a:endParaRPr>
        </a:p>
      </dsp:txBody>
      <dsp:txXfrm>
        <a:off x="6345867" y="2110425"/>
        <a:ext cx="4688435" cy="1465136"/>
      </dsp:txXfrm>
    </dsp:sp>
    <dsp:sp modelId="{89DF528A-C191-4260-9F8F-7FDBC4B70F42}">
      <dsp:nvSpPr>
        <dsp:cNvPr id="0" name=""/>
        <dsp:cNvSpPr/>
      </dsp:nvSpPr>
      <dsp:spPr>
        <a:xfrm>
          <a:off x="6150515" y="1898794"/>
          <a:ext cx="1025595" cy="1538392"/>
        </a:xfrm>
        <a:prstGeom prst="rect">
          <a:avLst/>
        </a:prstGeom>
        <a:blipFill rotWithShape="1">
          <a:blip xmlns:r="http://schemas.openxmlformats.org/officeDocument/2006/relationships" r:embed="rId4"/>
          <a:stretch>
            <a:fillRect/>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0EA8ABAF-9486-4FBC-9D96-825EC39FCA0E}">
      <dsp:nvSpPr>
        <dsp:cNvPr id="0" name=""/>
        <dsp:cNvSpPr/>
      </dsp:nvSpPr>
      <dsp:spPr>
        <a:xfrm>
          <a:off x="1240753" y="3954868"/>
          <a:ext cx="4688435" cy="1465136"/>
        </a:xfrm>
        <a:prstGeom prst="rect">
          <a:avLst/>
        </a:prstGeom>
        <a:solidFill>
          <a:schemeClr val="lt1">
            <a:hueOff val="0"/>
            <a:satOff val="0"/>
            <a:lumOff val="0"/>
            <a:alpha val="70000"/>
          </a:schemeClr>
        </a:solidFill>
        <a:ln w="38100"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2386" tIns="83820" rIns="83820" bIns="83820" numCol="1" spcCol="1270" anchor="ctr" anchorCtr="0">
          <a:noAutofit/>
        </a:bodyPr>
        <a:lstStyle/>
        <a:p>
          <a:pPr marL="0" lvl="0" indent="0" algn="just" defTabSz="977900">
            <a:lnSpc>
              <a:spcPct val="90000"/>
            </a:lnSpc>
            <a:spcBef>
              <a:spcPct val="0"/>
            </a:spcBef>
            <a:spcAft>
              <a:spcPct val="35000"/>
            </a:spcAft>
            <a:buNone/>
          </a:pPr>
          <a:r>
            <a:rPr lang="ru-RU" sz="2200" kern="1200" dirty="0" err="1">
              <a:latin typeface="Calibri" panose="020F0502020204030204" pitchFamily="34" charset="0"/>
              <a:cs typeface="Calibri" panose="020F0502020204030204" pitchFamily="34" charset="0"/>
            </a:rPr>
            <a:t>ходимга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бериладиган</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имтиёзлар</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бўйича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жамоавий</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тарзда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қарор</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қабул</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қилинишини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таъминлаш</a:t>
          </a:r>
          <a:endParaRPr lang="ru-RU" sz="2200" kern="1200" dirty="0">
            <a:latin typeface="Calibri" panose="020F0502020204030204" pitchFamily="34" charset="0"/>
            <a:cs typeface="Calibri" panose="020F0502020204030204" pitchFamily="34" charset="0"/>
          </a:endParaRPr>
        </a:p>
      </dsp:txBody>
      <dsp:txXfrm>
        <a:off x="1240753" y="3954868"/>
        <a:ext cx="4688435" cy="1465136"/>
      </dsp:txXfrm>
    </dsp:sp>
    <dsp:sp modelId="{74ABBC69-68D5-4BA1-8998-3547A1769367}">
      <dsp:nvSpPr>
        <dsp:cNvPr id="0" name=""/>
        <dsp:cNvSpPr/>
      </dsp:nvSpPr>
      <dsp:spPr>
        <a:xfrm>
          <a:off x="1045402" y="3743238"/>
          <a:ext cx="1025595" cy="1538392"/>
        </a:xfrm>
        <a:prstGeom prst="rect">
          <a:avLst/>
        </a:prstGeom>
        <a:blipFill rotWithShape="1">
          <a:blip xmlns:r="http://schemas.openxmlformats.org/officeDocument/2006/relationships" r:embed="rId5"/>
          <a:stretch>
            <a:fillRect/>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B4D6FA4-281E-46F3-A512-071E226EFA75}">
      <dsp:nvSpPr>
        <dsp:cNvPr id="0" name=""/>
        <dsp:cNvSpPr/>
      </dsp:nvSpPr>
      <dsp:spPr>
        <a:xfrm>
          <a:off x="6345867" y="3954868"/>
          <a:ext cx="4688435" cy="1465136"/>
        </a:xfrm>
        <a:prstGeom prst="rect">
          <a:avLst/>
        </a:prstGeom>
        <a:solidFill>
          <a:schemeClr val="lt1">
            <a:hueOff val="0"/>
            <a:satOff val="0"/>
            <a:lumOff val="0"/>
            <a:alpha val="69000"/>
          </a:schemeClr>
        </a:solidFill>
        <a:ln w="38100"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2386"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err="1">
              <a:latin typeface="Calibri" panose="020F0502020204030204" pitchFamily="34" charset="0"/>
              <a:cs typeface="Calibri" panose="020F0502020204030204" pitchFamily="34" charset="0"/>
            </a:rPr>
            <a:t>ходимни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манфаатлар</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тўқнашуви</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билан</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боғлиқ</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бўлмаган</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лавозимга</a:t>
          </a:r>
          <a:r>
            <a:rPr lang="ru-RU" sz="2200" kern="1200" dirty="0">
              <a:latin typeface="Calibri" panose="020F0502020204030204" pitchFamily="34" charset="0"/>
              <a:cs typeface="Calibri" panose="020F0502020204030204" pitchFamily="34" charset="0"/>
            </a:rPr>
            <a:t> </a:t>
          </a:r>
          <a:r>
            <a:rPr lang="ru-RU" sz="2200" kern="1200" dirty="0" err="1">
              <a:latin typeface="Calibri" panose="020F0502020204030204" pitchFamily="34" charset="0"/>
              <a:cs typeface="Calibri" panose="020F0502020204030204" pitchFamily="34" charset="0"/>
            </a:rPr>
            <a:t>ўтказиш</a:t>
          </a:r>
          <a:endParaRPr lang="ru-RU" sz="2200" kern="1200" dirty="0">
            <a:latin typeface="Calibri" panose="020F0502020204030204" pitchFamily="34" charset="0"/>
            <a:cs typeface="Calibri" panose="020F0502020204030204" pitchFamily="34" charset="0"/>
          </a:endParaRPr>
        </a:p>
      </dsp:txBody>
      <dsp:txXfrm>
        <a:off x="6345867" y="3954868"/>
        <a:ext cx="4688435" cy="1465136"/>
      </dsp:txXfrm>
    </dsp:sp>
    <dsp:sp modelId="{EAC2CA52-3DF6-445B-8673-AF0522B28C31}">
      <dsp:nvSpPr>
        <dsp:cNvPr id="0" name=""/>
        <dsp:cNvSpPr/>
      </dsp:nvSpPr>
      <dsp:spPr>
        <a:xfrm>
          <a:off x="6150515" y="3743238"/>
          <a:ext cx="1025595" cy="1538392"/>
        </a:xfrm>
        <a:prstGeom prst="rect">
          <a:avLst/>
        </a:prstGeom>
        <a:blipFill rotWithShape="1">
          <a:blip xmlns:r="http://schemas.openxmlformats.org/officeDocument/2006/relationships" r:embed="rId6"/>
          <a:stretch>
            <a:fillRect/>
          </a:stretch>
        </a:blipFill>
        <a:ln w="127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A47B0-7F7A-4A5C-AB59-AEA871E9CEEF}" type="datetimeFigureOut">
              <a:rPr lang="ru-RU" smtClean="0"/>
              <a:pPr/>
              <a:t>16.07.2024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29944-9C65-4F12-9CA8-5E7EC7A3C794}" type="slidenum">
              <a:rPr lang="ru-RU" smtClean="0"/>
              <a:pPr/>
              <a:t>‹#›</a:t>
            </a:fld>
            <a:endParaRPr lang="ru-RU"/>
          </a:p>
        </p:txBody>
      </p:sp>
    </p:spTree>
    <p:extLst>
      <p:ext uri="{BB962C8B-B14F-4D97-AF65-F5344CB8AC3E}">
        <p14:creationId xmlns:p14="http://schemas.microsoft.com/office/powerpoint/2010/main" val="169269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329944-9C65-4F12-9CA8-5E7EC7A3C794}" type="slidenum">
              <a:rPr lang="ru-RU" smtClean="0"/>
              <a:pPr/>
              <a:t>1</a:t>
            </a:fld>
            <a:endParaRPr lang="ru-RU"/>
          </a:p>
        </p:txBody>
      </p:sp>
    </p:spTree>
    <p:extLst>
      <p:ext uri="{BB962C8B-B14F-4D97-AF65-F5344CB8AC3E}">
        <p14:creationId xmlns:p14="http://schemas.microsoft.com/office/powerpoint/2010/main" val="166256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304993-5768-48A8-9EF9-AE90062B7865}" type="slidenum">
              <a:rPr lang="ru-RU" altLang="ru-RU" smtClean="0"/>
              <a:pPr/>
              <a:t>20</a:t>
            </a:fld>
            <a:endParaRPr lang="ru-RU" altLang="ru-RU"/>
          </a:p>
        </p:txBody>
      </p:sp>
    </p:spTree>
    <p:extLst>
      <p:ext uri="{BB962C8B-B14F-4D97-AF65-F5344CB8AC3E}">
        <p14:creationId xmlns:p14="http://schemas.microsoft.com/office/powerpoint/2010/main" val="303985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0577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304993-5768-48A8-9EF9-AE90062B7865}" type="slidenum">
              <a:rPr lang="ru-RU" altLang="ru-RU" smtClean="0"/>
              <a:pPr/>
              <a:t>23</a:t>
            </a:fld>
            <a:endParaRPr lang="ru-RU" altLang="ru-RU"/>
          </a:p>
        </p:txBody>
      </p:sp>
    </p:spTree>
    <p:extLst>
      <p:ext uri="{BB962C8B-B14F-4D97-AF65-F5344CB8AC3E}">
        <p14:creationId xmlns:p14="http://schemas.microsoft.com/office/powerpoint/2010/main" val="305554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329944-9C65-4F12-9CA8-5E7EC7A3C794}" type="slidenum">
              <a:rPr lang="ru-RU" smtClean="0"/>
              <a:pPr/>
              <a:t>3</a:t>
            </a:fld>
            <a:endParaRPr lang="ru-RU"/>
          </a:p>
        </p:txBody>
      </p:sp>
    </p:spTree>
    <p:extLst>
      <p:ext uri="{BB962C8B-B14F-4D97-AF65-F5344CB8AC3E}">
        <p14:creationId xmlns:p14="http://schemas.microsoft.com/office/powerpoint/2010/main" val="232592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304993-5768-48A8-9EF9-AE90062B7865}" type="slidenum">
              <a:rPr lang="ru-RU" altLang="ru-RU" smtClean="0"/>
              <a:pPr/>
              <a:t>4</a:t>
            </a:fld>
            <a:endParaRPr lang="ru-RU" altLang="ru-RU"/>
          </a:p>
        </p:txBody>
      </p:sp>
    </p:spTree>
    <p:extLst>
      <p:ext uri="{BB962C8B-B14F-4D97-AF65-F5344CB8AC3E}">
        <p14:creationId xmlns:p14="http://schemas.microsoft.com/office/powerpoint/2010/main" val="45416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1009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304993-5768-48A8-9EF9-AE90062B7865}" type="slidenum">
              <a:rPr lang="ru-RU" altLang="ru-RU" smtClean="0"/>
              <a:pPr/>
              <a:t>13</a:t>
            </a:fld>
            <a:endParaRPr lang="ru-RU" altLang="ru-RU"/>
          </a:p>
        </p:txBody>
      </p:sp>
    </p:spTree>
    <p:extLst>
      <p:ext uri="{BB962C8B-B14F-4D97-AF65-F5344CB8AC3E}">
        <p14:creationId xmlns:p14="http://schemas.microsoft.com/office/powerpoint/2010/main" val="146980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304993-5768-48A8-9EF9-AE90062B7865}" type="slidenum">
              <a:rPr lang="ru-RU" altLang="ru-RU" smtClean="0"/>
              <a:pPr/>
              <a:t>14</a:t>
            </a:fld>
            <a:endParaRPr lang="ru-RU" altLang="ru-RU"/>
          </a:p>
        </p:txBody>
      </p:sp>
    </p:spTree>
    <p:extLst>
      <p:ext uri="{BB962C8B-B14F-4D97-AF65-F5344CB8AC3E}">
        <p14:creationId xmlns:p14="http://schemas.microsoft.com/office/powerpoint/2010/main" val="405998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304993-5768-48A8-9EF9-AE90062B7865}" type="slidenum">
              <a:rPr lang="ru-RU" altLang="ru-RU" smtClean="0"/>
              <a:pPr/>
              <a:t>15</a:t>
            </a:fld>
            <a:endParaRPr lang="ru-RU" altLang="ru-RU"/>
          </a:p>
        </p:txBody>
      </p:sp>
    </p:spTree>
    <p:extLst>
      <p:ext uri="{BB962C8B-B14F-4D97-AF65-F5344CB8AC3E}">
        <p14:creationId xmlns:p14="http://schemas.microsoft.com/office/powerpoint/2010/main" val="269041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304993-5768-48A8-9EF9-AE90062B7865}" type="slidenum">
              <a:rPr lang="ru-RU" altLang="ru-RU" smtClean="0"/>
              <a:pPr/>
              <a:t>16</a:t>
            </a:fld>
            <a:endParaRPr lang="ru-RU" altLang="ru-RU"/>
          </a:p>
        </p:txBody>
      </p:sp>
    </p:spTree>
    <p:extLst>
      <p:ext uri="{BB962C8B-B14F-4D97-AF65-F5344CB8AC3E}">
        <p14:creationId xmlns:p14="http://schemas.microsoft.com/office/powerpoint/2010/main" val="342848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304993-5768-48A8-9EF9-AE90062B7865}" type="slidenum">
              <a:rPr lang="ru-RU" altLang="ru-RU" smtClean="0"/>
              <a:pPr/>
              <a:t>18</a:t>
            </a:fld>
            <a:endParaRPr lang="ru-RU" altLang="ru-RU"/>
          </a:p>
        </p:txBody>
      </p:sp>
    </p:spTree>
    <p:extLst>
      <p:ext uri="{BB962C8B-B14F-4D97-AF65-F5344CB8AC3E}">
        <p14:creationId xmlns:p14="http://schemas.microsoft.com/office/powerpoint/2010/main" val="418240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2B4182F-57CA-46CA-B3C7-881EA87CE5DB}" type="datetimeFigureOut">
              <a:rPr lang="ru-RU" smtClean="0"/>
              <a:pPr/>
              <a:t>16.07.2024</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676695B-8B07-4D91-A6EF-DDEF554B6041}" type="slidenum">
              <a:rPr lang="ru-RU" smtClean="0"/>
              <a:pPr/>
              <a:t>‹#›</a:t>
            </a:fld>
            <a:endParaRPr lang="ru-RU"/>
          </a:p>
        </p:txBody>
      </p:sp>
    </p:spTree>
    <p:extLst>
      <p:ext uri="{BB962C8B-B14F-4D97-AF65-F5344CB8AC3E}">
        <p14:creationId xmlns:p14="http://schemas.microsoft.com/office/powerpoint/2010/main" val="153877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2B4182F-57CA-46CA-B3C7-881EA87CE5DB}" type="datetimeFigureOut">
              <a:rPr lang="ru-RU" smtClean="0"/>
              <a:pPr/>
              <a:t>16.07.2024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6695B-8B07-4D91-A6EF-DDEF554B6041}" type="slidenum">
              <a:rPr lang="ru-RU" smtClean="0"/>
              <a:pPr/>
              <a:t>‹#›</a:t>
            </a:fld>
            <a:endParaRPr lang="ru-RU"/>
          </a:p>
        </p:txBody>
      </p:sp>
    </p:spTree>
    <p:extLst>
      <p:ext uri="{BB962C8B-B14F-4D97-AF65-F5344CB8AC3E}">
        <p14:creationId xmlns:p14="http://schemas.microsoft.com/office/powerpoint/2010/main" val="130461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2B4182F-57CA-46CA-B3C7-881EA87CE5DB}" type="datetimeFigureOut">
              <a:rPr lang="ru-RU" smtClean="0"/>
              <a:pPr/>
              <a:t>16.07.2024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6695B-8B07-4D91-A6EF-DDEF554B6041}" type="slidenum">
              <a:rPr lang="ru-RU" smtClean="0"/>
              <a:pPr/>
              <a:t>‹#›</a:t>
            </a:fld>
            <a:endParaRPr lang="ru-RU"/>
          </a:p>
        </p:txBody>
      </p:sp>
    </p:spTree>
    <p:extLst>
      <p:ext uri="{BB962C8B-B14F-4D97-AF65-F5344CB8AC3E}">
        <p14:creationId xmlns:p14="http://schemas.microsoft.com/office/powerpoint/2010/main" val="195178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63651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7/16/2024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8783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2B4182F-57CA-46CA-B3C7-881EA87CE5DB}" type="datetimeFigureOut">
              <a:rPr lang="ru-RU" smtClean="0"/>
              <a:pPr/>
              <a:t>16.07.2024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6695B-8B07-4D91-A6EF-DDEF554B6041}" type="slidenum">
              <a:rPr lang="ru-RU" smtClean="0"/>
              <a:pPr/>
              <a:t>‹#›</a:t>
            </a:fld>
            <a:endParaRPr lang="ru-RU"/>
          </a:p>
        </p:txBody>
      </p:sp>
    </p:spTree>
    <p:extLst>
      <p:ext uri="{BB962C8B-B14F-4D97-AF65-F5344CB8AC3E}">
        <p14:creationId xmlns:p14="http://schemas.microsoft.com/office/powerpoint/2010/main" val="23786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2B4182F-57CA-46CA-B3C7-881EA87CE5DB}" type="datetimeFigureOut">
              <a:rPr lang="ru-RU" smtClean="0"/>
              <a:pPr/>
              <a:t>16.07.2024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6695B-8B07-4D91-A6EF-DDEF554B6041}" type="slidenum">
              <a:rPr lang="ru-RU" smtClean="0"/>
              <a:pPr/>
              <a:t>‹#›</a:t>
            </a:fld>
            <a:endParaRPr lang="ru-RU"/>
          </a:p>
        </p:txBody>
      </p:sp>
    </p:spTree>
    <p:extLst>
      <p:ext uri="{BB962C8B-B14F-4D97-AF65-F5344CB8AC3E}">
        <p14:creationId xmlns:p14="http://schemas.microsoft.com/office/powerpoint/2010/main" val="239307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2B4182F-57CA-46CA-B3C7-881EA87CE5DB}" type="datetimeFigureOut">
              <a:rPr lang="ru-RU" smtClean="0"/>
              <a:pPr/>
              <a:t>16.07.2024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6695B-8B07-4D91-A6EF-DDEF554B6041}" type="slidenum">
              <a:rPr lang="ru-RU" smtClean="0"/>
              <a:pPr/>
              <a:t>‹#›</a:t>
            </a:fld>
            <a:endParaRPr lang="ru-RU"/>
          </a:p>
        </p:txBody>
      </p:sp>
    </p:spTree>
    <p:extLst>
      <p:ext uri="{BB962C8B-B14F-4D97-AF65-F5344CB8AC3E}">
        <p14:creationId xmlns:p14="http://schemas.microsoft.com/office/powerpoint/2010/main" val="34021684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2B4182F-57CA-46CA-B3C7-881EA87CE5DB}" type="datetimeFigureOut">
              <a:rPr lang="ru-RU" smtClean="0"/>
              <a:pPr/>
              <a:t>16.07.2024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76695B-8B07-4D91-A6EF-DDEF554B6041}" type="slidenum">
              <a:rPr lang="ru-RU" smtClean="0"/>
              <a:pPr/>
              <a:t>‹#›</a:t>
            </a:fld>
            <a:endParaRPr lang="ru-RU"/>
          </a:p>
        </p:txBody>
      </p:sp>
    </p:spTree>
    <p:extLst>
      <p:ext uri="{BB962C8B-B14F-4D97-AF65-F5344CB8AC3E}">
        <p14:creationId xmlns:p14="http://schemas.microsoft.com/office/powerpoint/2010/main" val="5928789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2B4182F-57CA-46CA-B3C7-881EA87CE5DB}" type="datetimeFigureOut">
              <a:rPr lang="ru-RU" smtClean="0"/>
              <a:pPr/>
              <a:t>16.07.2024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6695B-8B07-4D91-A6EF-DDEF554B6041}" type="slidenum">
              <a:rPr lang="ru-RU" smtClean="0"/>
              <a:pPr/>
              <a:t>‹#›</a:t>
            </a:fld>
            <a:endParaRPr lang="ru-RU"/>
          </a:p>
        </p:txBody>
      </p:sp>
    </p:spTree>
    <p:extLst>
      <p:ext uri="{BB962C8B-B14F-4D97-AF65-F5344CB8AC3E}">
        <p14:creationId xmlns:p14="http://schemas.microsoft.com/office/powerpoint/2010/main" val="157929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4182F-57CA-46CA-B3C7-881EA87CE5DB}" type="datetimeFigureOut">
              <a:rPr lang="ru-RU" smtClean="0"/>
              <a:pPr/>
              <a:t>16.07.2024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76695B-8B07-4D91-A6EF-DDEF554B6041}" type="slidenum">
              <a:rPr lang="ru-RU" smtClean="0"/>
              <a:pPr/>
              <a:t>‹#›</a:t>
            </a:fld>
            <a:endParaRPr lang="ru-RU"/>
          </a:p>
        </p:txBody>
      </p:sp>
    </p:spTree>
    <p:extLst>
      <p:ext uri="{BB962C8B-B14F-4D97-AF65-F5344CB8AC3E}">
        <p14:creationId xmlns:p14="http://schemas.microsoft.com/office/powerpoint/2010/main" val="55134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92B4182F-57CA-46CA-B3C7-881EA87CE5DB}" type="datetimeFigureOut">
              <a:rPr lang="ru-RU" smtClean="0"/>
              <a:pPr/>
              <a:t>16.07.2024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676695B-8B07-4D91-A6EF-DDEF554B6041}" type="slidenum">
              <a:rPr lang="ru-RU" smtClean="0"/>
              <a:pPr/>
              <a:t>‹#›</a:t>
            </a:fld>
            <a:endParaRPr lang="ru-RU"/>
          </a:p>
        </p:txBody>
      </p:sp>
    </p:spTree>
    <p:extLst>
      <p:ext uri="{BB962C8B-B14F-4D97-AF65-F5344CB8AC3E}">
        <p14:creationId xmlns:p14="http://schemas.microsoft.com/office/powerpoint/2010/main" val="3035689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92B4182F-57CA-46CA-B3C7-881EA87CE5DB}" type="datetimeFigureOut">
              <a:rPr lang="ru-RU" smtClean="0"/>
              <a:pPr/>
              <a:t>16.07.2024</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676695B-8B07-4D91-A6EF-DDEF554B6041}" type="slidenum">
              <a:rPr lang="ru-RU" smtClean="0"/>
              <a:pPr/>
              <a:t>‹#›</a:t>
            </a:fld>
            <a:endParaRPr lang="ru-RU"/>
          </a:p>
        </p:txBody>
      </p:sp>
    </p:spTree>
    <p:extLst>
      <p:ext uri="{BB962C8B-B14F-4D97-AF65-F5344CB8AC3E}">
        <p14:creationId xmlns:p14="http://schemas.microsoft.com/office/powerpoint/2010/main" val="331744267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2B4182F-57CA-46CA-B3C7-881EA87CE5DB}" type="datetimeFigureOut">
              <a:rPr lang="ru-RU" smtClean="0"/>
              <a:pPr/>
              <a:t>16.07.2024</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676695B-8B07-4D91-A6EF-DDEF554B6041}" type="slidenum">
              <a:rPr lang="ru-RU" smtClean="0"/>
              <a:pPr/>
              <a:t>‹#›</a:t>
            </a:fld>
            <a:endParaRPr lang="ru-RU"/>
          </a:p>
        </p:txBody>
      </p:sp>
    </p:spTree>
    <p:extLst>
      <p:ext uri="{BB962C8B-B14F-4D97-AF65-F5344CB8AC3E}">
        <p14:creationId xmlns:p14="http://schemas.microsoft.com/office/powerpoint/2010/main" val="2623862401"/>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2.jpeg"/><Relationship Id="rId7" Type="http://schemas.openxmlformats.org/officeDocument/2006/relationships/diagramLayout" Target="../diagrams/layout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8.png"/><Relationship Id="rId9" Type="http://schemas.openxmlformats.org/officeDocument/2006/relationships/diagramColors" Target="../diagrams/colors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jpe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svg"/><Relationship Id="rId11" Type="http://schemas.microsoft.com/office/2007/relationships/diagramDrawing" Target="../diagrams/drawing1.xml"/><Relationship Id="rId5" Type="http://schemas.openxmlformats.org/officeDocument/2006/relationships/image" Target="../media/image9.png"/><Relationship Id="rId10" Type="http://schemas.openxmlformats.org/officeDocument/2006/relationships/diagramColors" Target="../diagrams/colors1.xml"/><Relationship Id="rId4" Type="http://schemas.openxmlformats.org/officeDocument/2006/relationships/image" Target="../media/image8.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2192000" cy="681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8"/>
          <p:cNvSpPr>
            <a:spLocks noChangeArrowheads="1"/>
          </p:cNvSpPr>
          <p:nvPr/>
        </p:nvSpPr>
        <p:spPr bwMode="auto">
          <a:xfrm>
            <a:off x="5252570" y="5866257"/>
            <a:ext cx="2406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uz-Cyrl-UZ" altLang="ru-RU" sz="1800" b="1" dirty="0">
                <a:solidFill>
                  <a:schemeClr val="tx2"/>
                </a:solidFill>
                <a:cs typeface="Calibri" panose="020F0502020204030204" pitchFamily="34" charset="0"/>
              </a:rPr>
              <a:t>ТОШКЕНТ-2024 й.</a:t>
            </a:r>
            <a:endParaRPr lang="ru-RU" altLang="ru-RU" sz="1800" b="1" dirty="0">
              <a:solidFill>
                <a:schemeClr val="tx2"/>
              </a:solidFill>
              <a:cs typeface="Calibri" panose="020F0502020204030204" pitchFamily="34" charset="0"/>
            </a:endParaRPr>
          </a:p>
        </p:txBody>
      </p:sp>
      <p:sp>
        <p:nvSpPr>
          <p:cNvPr id="9" name="Прямоугольник 8"/>
          <p:cNvSpPr/>
          <p:nvPr/>
        </p:nvSpPr>
        <p:spPr>
          <a:xfrm>
            <a:off x="1946788" y="2466570"/>
            <a:ext cx="9468464" cy="1446550"/>
          </a:xfrm>
          <a:prstGeom prst="rect">
            <a:avLst/>
          </a:prstGeom>
        </p:spPr>
        <p:txBody>
          <a:bodyPr wrap="square">
            <a:spAutoFit/>
          </a:bodyPr>
          <a:lstStyle/>
          <a:p>
            <a:pPr algn="ctr"/>
            <a:r>
              <a:rPr lang="ru-RU" sz="3200" b="1" dirty="0">
                <a:solidFill>
                  <a:srgbClr val="002060"/>
                </a:solidFill>
                <a:latin typeface="Calibri" panose="020F0502020204030204" pitchFamily="34" charset="0"/>
                <a:cs typeface="Calibri" panose="020F0502020204030204" pitchFamily="34" charset="0"/>
              </a:rPr>
              <a:t>«МАНФААТЛАР ТЎҚНАШУВИ ТЎҒРИСИДА»ГИ </a:t>
            </a:r>
            <a:br>
              <a:rPr lang="ru-RU" sz="3200" b="1" dirty="0">
                <a:solidFill>
                  <a:srgbClr val="002060"/>
                </a:solidFill>
                <a:latin typeface="Calibri" panose="020F0502020204030204" pitchFamily="34" charset="0"/>
                <a:cs typeface="Calibri" panose="020F0502020204030204" pitchFamily="34" charset="0"/>
              </a:rPr>
            </a:br>
            <a:r>
              <a:rPr lang="ru-RU" sz="3200" b="1" dirty="0">
                <a:solidFill>
                  <a:srgbClr val="002060"/>
                </a:solidFill>
                <a:latin typeface="Calibri" panose="020F0502020204030204" pitchFamily="34" charset="0"/>
                <a:cs typeface="Calibri" panose="020F0502020204030204" pitchFamily="34" charset="0"/>
              </a:rPr>
              <a:t>ҚОНУН </a:t>
            </a:r>
            <a:br>
              <a:rPr lang="ru-RU" sz="3200" b="1" dirty="0">
                <a:solidFill>
                  <a:srgbClr val="002060"/>
                </a:solidFill>
                <a:latin typeface="Calibri" panose="020F0502020204030204" pitchFamily="34" charset="0"/>
                <a:cs typeface="Calibri" panose="020F0502020204030204" pitchFamily="34" charset="0"/>
              </a:rPr>
            </a:br>
            <a:r>
              <a:rPr lang="uz-Cyrl-UZ" sz="2400" i="1" dirty="0">
                <a:solidFill>
                  <a:srgbClr val="002060"/>
                </a:solidFill>
                <a:latin typeface="Times New Roman" panose="02020603050405020304" pitchFamily="18" charset="0"/>
                <a:cs typeface="Times New Roman" panose="02020603050405020304" pitchFamily="18" charset="0"/>
              </a:rPr>
              <a:t>(Қонун расман 06.12.2024 й. санасида кучга киради</a:t>
            </a:r>
            <a:r>
              <a:rPr lang="ru-RU" sz="2400" i="1" dirty="0">
                <a:solidFill>
                  <a:srgbClr val="002060"/>
                </a:solidFill>
                <a:latin typeface="Times New Roman" panose="02020603050405020304" pitchFamily="18" charset="0"/>
                <a:cs typeface="Times New Roman" panose="02020603050405020304" pitchFamily="18" charset="0"/>
              </a:rPr>
              <a:t>.)</a:t>
            </a:r>
            <a:endParaRPr lang="ru-RU" sz="3200" dirty="0">
              <a:solidFill>
                <a:srgbClr val="002060"/>
              </a:solidFill>
            </a:endParaRPr>
          </a:p>
        </p:txBody>
      </p:sp>
      <p:pic>
        <p:nvPicPr>
          <p:cNvPr id="6" name="Рисунок 5">
            <a:extLst>
              <a:ext uri="{FF2B5EF4-FFF2-40B4-BE49-F238E27FC236}">
                <a16:creationId xmlns:a16="http://schemas.microsoft.com/office/drawing/2014/main" id="{717615C9-C286-4B39-B171-A0FEAF4845E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59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722" y="4493341"/>
            <a:ext cx="1548020" cy="1626474"/>
          </a:xfrm>
          <a:prstGeom prst="rect">
            <a:avLst/>
          </a:prstGeom>
          <a:effectLst>
            <a:glow rad="1905000">
              <a:schemeClr val="accent1">
                <a:alpha val="33000"/>
              </a:schemeClr>
            </a:glow>
            <a:reflection endPos="0" dir="5400000" sy="-100000" algn="bl" rotWithShape="0"/>
          </a:effectLst>
        </p:spPr>
      </p:pic>
      <p:pic>
        <p:nvPicPr>
          <p:cNvPr id="10" name="Рисунок 9">
            <a:extLst>
              <a:ext uri="{FF2B5EF4-FFF2-40B4-BE49-F238E27FC236}">
                <a16:creationId xmlns:a16="http://schemas.microsoft.com/office/drawing/2014/main" id="{1EA36D59-5EFD-48BA-8EBD-7FB344303E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2952" y="118397"/>
            <a:ext cx="1254118" cy="1164084"/>
          </a:xfrm>
          <a:prstGeom prst="rect">
            <a:avLst/>
          </a:prstGeom>
        </p:spPr>
      </p:pic>
      <p:sp>
        <p:nvSpPr>
          <p:cNvPr id="11" name="TextBox 10">
            <a:extLst>
              <a:ext uri="{FF2B5EF4-FFF2-40B4-BE49-F238E27FC236}">
                <a16:creationId xmlns:a16="http://schemas.microsoft.com/office/drawing/2014/main" id="{16CCFFF0-C68C-40D0-9053-2A328BFE59DF}"/>
              </a:ext>
            </a:extLst>
          </p:cNvPr>
          <p:cNvSpPr txBox="1"/>
          <p:nvPr/>
        </p:nvSpPr>
        <p:spPr>
          <a:xfrm>
            <a:off x="1495713" y="1370594"/>
            <a:ext cx="9397218" cy="430887"/>
          </a:xfrm>
          <a:prstGeom prst="rect">
            <a:avLst/>
          </a:prstGeom>
          <a:noFill/>
        </p:spPr>
        <p:txBody>
          <a:bodyPr wrap="square">
            <a:spAutoFit/>
          </a:bodyPr>
          <a:lstStyle/>
          <a:p>
            <a:pPr algn="ctr"/>
            <a:r>
              <a:rPr lang="uz-Cyrl-UZ" sz="2200" b="1" i="0" spc="-5" dirty="0">
                <a:solidFill>
                  <a:srgbClr val="002060"/>
                </a:solidFill>
                <a:latin typeface="Arial" panose="020B0604020202020204" pitchFamily="34" charset="0"/>
                <a:cs typeface="Arial" panose="020B0604020202020204" pitchFamily="34" charset="0"/>
              </a:rPr>
              <a:t>Ўз</a:t>
            </a:r>
            <a:r>
              <a:rPr lang="uz-Cyrl-UZ" sz="2200" b="1" i="0" spc="-30" dirty="0">
                <a:solidFill>
                  <a:srgbClr val="002060"/>
                </a:solidFill>
                <a:latin typeface="Arial" panose="020B0604020202020204" pitchFamily="34" charset="0"/>
                <a:cs typeface="Arial" panose="020B0604020202020204" pitchFamily="34" charset="0"/>
              </a:rPr>
              <a:t>б</a:t>
            </a:r>
            <a:r>
              <a:rPr lang="uz-Cyrl-UZ" sz="2200" b="1" i="0" spc="-5" dirty="0">
                <a:solidFill>
                  <a:srgbClr val="002060"/>
                </a:solidFill>
                <a:latin typeface="Arial" panose="020B0604020202020204" pitchFamily="34" charset="0"/>
                <a:cs typeface="Arial" panose="020B0604020202020204" pitchFamily="34" charset="0"/>
              </a:rPr>
              <a:t>ек</a:t>
            </a:r>
            <a:r>
              <a:rPr lang="uz-Cyrl-UZ" sz="2200" b="1" i="0" spc="-20" dirty="0">
                <a:solidFill>
                  <a:srgbClr val="002060"/>
                </a:solidFill>
                <a:latin typeface="Arial" panose="020B0604020202020204" pitchFamily="34" charset="0"/>
                <a:cs typeface="Arial" panose="020B0604020202020204" pitchFamily="34" charset="0"/>
              </a:rPr>
              <a:t>и</a:t>
            </a:r>
            <a:r>
              <a:rPr lang="uz-Cyrl-UZ" sz="2200" b="1" i="0" spc="-5" dirty="0">
                <a:solidFill>
                  <a:srgbClr val="002060"/>
                </a:solidFill>
                <a:latin typeface="Arial" panose="020B0604020202020204" pitchFamily="34" charset="0"/>
                <a:cs typeface="Arial" panose="020B0604020202020204" pitchFamily="34" charset="0"/>
              </a:rPr>
              <a:t>с</a:t>
            </a:r>
            <a:r>
              <a:rPr lang="uz-Cyrl-UZ" sz="2200" b="1" i="0" spc="-55" dirty="0">
                <a:solidFill>
                  <a:srgbClr val="002060"/>
                </a:solidFill>
                <a:latin typeface="Arial" panose="020B0604020202020204" pitchFamily="34" charset="0"/>
                <a:cs typeface="Arial" panose="020B0604020202020204" pitchFamily="34" charset="0"/>
              </a:rPr>
              <a:t>т</a:t>
            </a:r>
            <a:r>
              <a:rPr lang="uz-Cyrl-UZ" sz="2200" b="1" i="0" spc="-5" dirty="0">
                <a:solidFill>
                  <a:srgbClr val="002060"/>
                </a:solidFill>
                <a:latin typeface="Arial" panose="020B0604020202020204" pitchFamily="34" charset="0"/>
                <a:cs typeface="Arial" panose="020B0604020202020204" pitchFamily="34" charset="0"/>
              </a:rPr>
              <a:t>он </a:t>
            </a:r>
            <a:r>
              <a:rPr lang="uz-Cyrl-UZ" sz="2200" b="1" i="0" spc="-45" dirty="0">
                <a:solidFill>
                  <a:srgbClr val="002060"/>
                </a:solidFill>
                <a:latin typeface="Arial" panose="020B0604020202020204" pitchFamily="34" charset="0"/>
                <a:cs typeface="Arial" panose="020B0604020202020204" pitchFamily="34" charset="0"/>
              </a:rPr>
              <a:t>Р</a:t>
            </a:r>
            <a:r>
              <a:rPr lang="uz-Cyrl-UZ" sz="2200" b="1" i="0" spc="20" dirty="0">
                <a:solidFill>
                  <a:srgbClr val="002060"/>
                </a:solidFill>
                <a:latin typeface="Arial" panose="020B0604020202020204" pitchFamily="34" charset="0"/>
                <a:cs typeface="Arial" panose="020B0604020202020204" pitchFamily="34" charset="0"/>
              </a:rPr>
              <a:t>е</a:t>
            </a:r>
            <a:r>
              <a:rPr lang="uz-Cyrl-UZ" sz="2200" b="1" i="0" spc="-5" dirty="0">
                <a:solidFill>
                  <a:srgbClr val="002060"/>
                </a:solidFill>
                <a:latin typeface="Arial" panose="020B0604020202020204" pitchFamily="34" charset="0"/>
                <a:cs typeface="Arial" panose="020B0604020202020204" pitchFamily="34" charset="0"/>
              </a:rPr>
              <a:t>сп</a:t>
            </a:r>
            <a:r>
              <a:rPr lang="uz-Cyrl-UZ" sz="2200" b="1" i="0" spc="-45" dirty="0">
                <a:solidFill>
                  <a:srgbClr val="002060"/>
                </a:solidFill>
                <a:latin typeface="Arial" panose="020B0604020202020204" pitchFamily="34" charset="0"/>
                <a:cs typeface="Arial" panose="020B0604020202020204" pitchFamily="34" charset="0"/>
              </a:rPr>
              <a:t>у</a:t>
            </a:r>
            <a:r>
              <a:rPr lang="uz-Cyrl-UZ" sz="2200" b="1" i="0" spc="-75" dirty="0">
                <a:solidFill>
                  <a:srgbClr val="002060"/>
                </a:solidFill>
                <a:latin typeface="Arial" panose="020B0604020202020204" pitchFamily="34" charset="0"/>
                <a:cs typeface="Arial" panose="020B0604020202020204" pitchFamily="34" charset="0"/>
              </a:rPr>
              <a:t>б</a:t>
            </a:r>
            <a:r>
              <a:rPr lang="uz-Cyrl-UZ" sz="2200" b="1" i="0" spc="-10" dirty="0">
                <a:solidFill>
                  <a:srgbClr val="002060"/>
                </a:solidFill>
                <a:latin typeface="Arial" panose="020B0604020202020204" pitchFamily="34" charset="0"/>
                <a:cs typeface="Arial" panose="020B0604020202020204" pitchFamily="34" charset="0"/>
              </a:rPr>
              <a:t>ли</a:t>
            </a:r>
            <a:r>
              <a:rPr lang="uz-Cyrl-UZ" sz="2200" b="1" i="0" spc="-60" dirty="0">
                <a:solidFill>
                  <a:srgbClr val="002060"/>
                </a:solidFill>
                <a:latin typeface="Arial" panose="020B0604020202020204" pitchFamily="34" charset="0"/>
                <a:cs typeface="Arial" panose="020B0604020202020204" pitchFamily="34" charset="0"/>
              </a:rPr>
              <a:t>к</a:t>
            </a:r>
            <a:r>
              <a:rPr lang="uz-Cyrl-UZ" sz="2200" b="1" i="0" spc="-5" dirty="0">
                <a:solidFill>
                  <a:srgbClr val="002060"/>
                </a:solidFill>
                <a:latin typeface="Arial" panose="020B0604020202020204" pitchFamily="34" charset="0"/>
                <a:cs typeface="Arial" panose="020B0604020202020204" pitchFamily="34" charset="0"/>
              </a:rPr>
              <a:t>аси </a:t>
            </a:r>
            <a:r>
              <a:rPr lang="uz-Cyrl-UZ" sz="2200" b="1" i="0" dirty="0">
                <a:solidFill>
                  <a:srgbClr val="002060"/>
                </a:solidFill>
                <a:latin typeface="Arial" panose="020B0604020202020204" pitchFamily="34" charset="0"/>
                <a:cs typeface="Arial" panose="020B0604020202020204" pitchFamily="34" charset="0"/>
              </a:rPr>
              <a:t>Тоғ-кон саноати ва геология </a:t>
            </a:r>
            <a:r>
              <a:rPr lang="uz-Cyrl-UZ" sz="2200" b="1" i="0" spc="-10" dirty="0">
                <a:solidFill>
                  <a:srgbClr val="002060"/>
                </a:solidFill>
                <a:latin typeface="Arial" panose="020B0604020202020204" pitchFamily="34" charset="0"/>
                <a:cs typeface="Arial" panose="020B0604020202020204" pitchFamily="34" charset="0"/>
              </a:rPr>
              <a:t>ва</a:t>
            </a:r>
            <a:r>
              <a:rPr lang="uz-Cyrl-UZ" sz="2200" b="1" i="0" dirty="0">
                <a:solidFill>
                  <a:srgbClr val="002060"/>
                </a:solidFill>
                <a:latin typeface="Arial" panose="020B0604020202020204" pitchFamily="34" charset="0"/>
                <a:cs typeface="Arial" panose="020B0604020202020204" pitchFamily="34" charset="0"/>
              </a:rPr>
              <a:t>з</a:t>
            </a:r>
            <a:r>
              <a:rPr lang="uz-Cyrl-UZ" sz="2200" b="1" i="0" spc="-10" dirty="0">
                <a:solidFill>
                  <a:srgbClr val="002060"/>
                </a:solidFill>
                <a:latin typeface="Arial" panose="020B0604020202020204" pitchFamily="34" charset="0"/>
                <a:cs typeface="Arial" panose="020B0604020202020204" pitchFamily="34" charset="0"/>
              </a:rPr>
              <a:t>и</a:t>
            </a:r>
            <a:r>
              <a:rPr lang="uz-Cyrl-UZ" sz="2200" b="1" i="0" spc="-80" dirty="0">
                <a:solidFill>
                  <a:srgbClr val="002060"/>
                </a:solidFill>
                <a:latin typeface="Arial" panose="020B0604020202020204" pitchFamily="34" charset="0"/>
                <a:cs typeface="Arial" panose="020B0604020202020204" pitchFamily="34" charset="0"/>
              </a:rPr>
              <a:t>р</a:t>
            </a:r>
            <a:r>
              <a:rPr lang="uz-Cyrl-UZ" sz="2200" b="1" i="0" spc="-10" dirty="0">
                <a:solidFill>
                  <a:srgbClr val="002060"/>
                </a:solidFill>
                <a:latin typeface="Arial" panose="020B0604020202020204" pitchFamily="34" charset="0"/>
                <a:cs typeface="Arial" panose="020B0604020202020204" pitchFamily="34" charset="0"/>
              </a:rPr>
              <a:t>лиги</a:t>
            </a:r>
            <a:endParaRPr lang="uz-Cyrl-UZ" sz="2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89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95846"/>
          </a:xfrm>
        </p:spPr>
        <p:txBody>
          <a:bodyPr>
            <a:noAutofit/>
          </a:bodyPr>
          <a:lstStyle/>
          <a:p>
            <a:pPr algn="ctr"/>
            <a:r>
              <a:rPr lang="ru-RU" sz="2400" b="1" dirty="0" err="1">
                <a:solidFill>
                  <a:srgbClr val="002060"/>
                </a:solidFill>
              </a:rPr>
              <a:t>Давлат</a:t>
            </a:r>
            <a:r>
              <a:rPr lang="ru-RU" sz="2400" b="1" dirty="0">
                <a:solidFill>
                  <a:srgbClr val="002060"/>
                </a:solidFill>
              </a:rPr>
              <a:t> </a:t>
            </a:r>
            <a:r>
              <a:rPr lang="ru-RU" sz="2400" b="1" dirty="0" err="1">
                <a:solidFill>
                  <a:srgbClr val="002060"/>
                </a:solidFill>
              </a:rPr>
              <a:t>органи</a:t>
            </a:r>
            <a:r>
              <a:rPr lang="ru-RU" sz="2400" b="1" dirty="0">
                <a:solidFill>
                  <a:srgbClr val="002060"/>
                </a:solidFill>
              </a:rPr>
              <a:t> </a:t>
            </a:r>
            <a:r>
              <a:rPr lang="ru-RU" sz="2400" b="1" dirty="0" err="1">
                <a:solidFill>
                  <a:srgbClr val="002060"/>
                </a:solidFill>
              </a:rPr>
              <a:t>ёки</a:t>
            </a:r>
            <a:r>
              <a:rPr lang="ru-RU" sz="2400" b="1" dirty="0">
                <a:solidFill>
                  <a:srgbClr val="002060"/>
                </a:solidFill>
              </a:rPr>
              <a:t> </a:t>
            </a:r>
            <a:r>
              <a:rPr lang="ru-RU" sz="2400" b="1" dirty="0" err="1">
                <a:solidFill>
                  <a:srgbClr val="002060"/>
                </a:solidFill>
              </a:rPr>
              <a:t>бошқа</a:t>
            </a:r>
            <a:r>
              <a:rPr lang="ru-RU" sz="2400" b="1" dirty="0">
                <a:solidFill>
                  <a:srgbClr val="002060"/>
                </a:solidFill>
              </a:rPr>
              <a:t> </a:t>
            </a:r>
            <a:r>
              <a:rPr lang="ru-RU" sz="2400" b="1" dirty="0" err="1">
                <a:solidFill>
                  <a:srgbClr val="002060"/>
                </a:solidFill>
              </a:rPr>
              <a:t>ташкилот</a:t>
            </a:r>
            <a:r>
              <a:rPr lang="ru-RU" sz="2400" b="1" dirty="0">
                <a:solidFill>
                  <a:srgbClr val="002060"/>
                </a:solidFill>
              </a:rPr>
              <a:t> </a:t>
            </a:r>
            <a:r>
              <a:rPr lang="ru-RU" sz="2400" b="1" dirty="0" err="1">
                <a:solidFill>
                  <a:srgbClr val="002060"/>
                </a:solidFill>
              </a:rPr>
              <a:t>ходимининг</a:t>
            </a:r>
            <a:r>
              <a:rPr lang="ru-RU" sz="2400" b="1" dirty="0">
                <a:solidFill>
                  <a:srgbClr val="002060"/>
                </a:solidFill>
              </a:rPr>
              <a:t> </a:t>
            </a:r>
            <a:r>
              <a:rPr lang="ru-RU" sz="2400" b="1" dirty="0" err="1">
                <a:solidFill>
                  <a:srgbClr val="002060"/>
                </a:solidFill>
              </a:rPr>
              <a:t>манфаатлар</a:t>
            </a:r>
            <a:r>
              <a:rPr lang="ru-RU" sz="2400" b="1" dirty="0">
                <a:solidFill>
                  <a:srgbClr val="002060"/>
                </a:solidFill>
              </a:rPr>
              <a:t> </a:t>
            </a:r>
            <a:r>
              <a:rPr lang="ru-RU" sz="2400" b="1" dirty="0" err="1">
                <a:solidFill>
                  <a:srgbClr val="002060"/>
                </a:solidFill>
              </a:rPr>
              <a:t>тўқнашуви</a:t>
            </a:r>
            <a:r>
              <a:rPr lang="ru-RU" sz="2400" b="1" dirty="0">
                <a:solidFill>
                  <a:srgbClr val="002060"/>
                </a:solidFill>
              </a:rPr>
              <a:t> </a:t>
            </a:r>
            <a:r>
              <a:rPr lang="ru-RU" sz="2400" b="1" dirty="0" err="1">
                <a:solidFill>
                  <a:srgbClr val="002060"/>
                </a:solidFill>
              </a:rPr>
              <a:t>билан</a:t>
            </a:r>
            <a:r>
              <a:rPr lang="ru-RU" sz="2400" b="1" dirty="0">
                <a:solidFill>
                  <a:srgbClr val="002060"/>
                </a:solidFill>
              </a:rPr>
              <a:t> </a:t>
            </a:r>
            <a:r>
              <a:rPr lang="ru-RU" sz="2400" b="1" dirty="0" err="1">
                <a:solidFill>
                  <a:srgbClr val="002060"/>
                </a:solidFill>
              </a:rPr>
              <a:t>боғлиқ</a:t>
            </a:r>
            <a:r>
              <a:rPr lang="ru-RU" sz="2400" b="1" dirty="0">
                <a:solidFill>
                  <a:srgbClr val="002060"/>
                </a:solidFill>
              </a:rPr>
              <a:t> </a:t>
            </a:r>
            <a:r>
              <a:rPr lang="ru-RU" sz="2400" b="1" dirty="0" err="1">
                <a:solidFill>
                  <a:srgbClr val="002060"/>
                </a:solidFill>
              </a:rPr>
              <a:t>муносабатларни</a:t>
            </a:r>
            <a:r>
              <a:rPr lang="ru-RU" sz="2400" b="1" dirty="0">
                <a:solidFill>
                  <a:srgbClr val="002060"/>
                </a:solidFill>
              </a:rPr>
              <a:t> </a:t>
            </a:r>
            <a:r>
              <a:rPr lang="ru-RU" sz="2400" b="1" dirty="0" err="1">
                <a:solidFill>
                  <a:srgbClr val="002060"/>
                </a:solidFill>
              </a:rPr>
              <a:t>тартибга</a:t>
            </a:r>
            <a:r>
              <a:rPr lang="ru-RU" sz="2400" b="1" dirty="0">
                <a:solidFill>
                  <a:srgbClr val="002060"/>
                </a:solidFill>
              </a:rPr>
              <a:t> </a:t>
            </a:r>
            <a:r>
              <a:rPr lang="ru-RU" sz="2400" b="1" dirty="0" err="1">
                <a:solidFill>
                  <a:srgbClr val="002060"/>
                </a:solidFill>
              </a:rPr>
              <a:t>солиш</a:t>
            </a:r>
            <a:r>
              <a:rPr lang="ru-RU" sz="2400" b="1" dirty="0">
                <a:solidFill>
                  <a:srgbClr val="002060"/>
                </a:solidFill>
              </a:rPr>
              <a:t> </a:t>
            </a:r>
            <a:r>
              <a:rPr lang="ru-RU" sz="2400" b="1" dirty="0" err="1">
                <a:solidFill>
                  <a:srgbClr val="002060"/>
                </a:solidFill>
              </a:rPr>
              <a:t>чоғидаги</a:t>
            </a:r>
            <a:r>
              <a:rPr lang="ru-RU" sz="2400" b="1" dirty="0">
                <a:solidFill>
                  <a:srgbClr val="002060"/>
                </a:solidFill>
              </a:rPr>
              <a:t> </a:t>
            </a:r>
            <a:r>
              <a:rPr lang="ru-RU" sz="2400" b="1" dirty="0" err="1">
                <a:solidFill>
                  <a:srgbClr val="002060"/>
                </a:solidFill>
              </a:rPr>
              <a:t>ҳуқуқ</a:t>
            </a:r>
            <a:r>
              <a:rPr lang="ru-RU" sz="2400" b="1" dirty="0">
                <a:solidFill>
                  <a:srgbClr val="002060"/>
                </a:solidFill>
              </a:rPr>
              <a:t> </a:t>
            </a:r>
            <a:r>
              <a:rPr lang="ru-RU" sz="2400" b="1" dirty="0" err="1">
                <a:solidFill>
                  <a:srgbClr val="002060"/>
                </a:solidFill>
              </a:rPr>
              <a:t>ва</a:t>
            </a:r>
            <a:r>
              <a:rPr lang="ru-RU" sz="2400" b="1" dirty="0">
                <a:solidFill>
                  <a:srgbClr val="002060"/>
                </a:solidFill>
              </a:rPr>
              <a:t> </a:t>
            </a:r>
            <a:r>
              <a:rPr lang="ru-RU" sz="2400" b="1" dirty="0" err="1">
                <a:solidFill>
                  <a:srgbClr val="002060"/>
                </a:solidFill>
              </a:rPr>
              <a:t>мажбуриятлари</a:t>
            </a:r>
            <a:endParaRPr lang="en-US" sz="2400" b="1" dirty="0">
              <a:solidFill>
                <a:srgbClr val="002060"/>
              </a:solidFill>
            </a:endParaRPr>
          </a:p>
        </p:txBody>
      </p:sp>
      <p:sp>
        <p:nvSpPr>
          <p:cNvPr id="3" name="Donut 2"/>
          <p:cNvSpPr/>
          <p:nvPr/>
        </p:nvSpPr>
        <p:spPr>
          <a:xfrm>
            <a:off x="511635" y="1980695"/>
            <a:ext cx="3519523" cy="3519523"/>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02" name="Donut 101"/>
          <p:cNvSpPr/>
          <p:nvPr/>
        </p:nvSpPr>
        <p:spPr>
          <a:xfrm>
            <a:off x="320020" y="1805601"/>
            <a:ext cx="3871476" cy="3871476"/>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grpSp>
        <p:nvGrpSpPr>
          <p:cNvPr id="107" name="Group 106"/>
          <p:cNvGrpSpPr/>
          <p:nvPr/>
        </p:nvGrpSpPr>
        <p:grpSpPr>
          <a:xfrm>
            <a:off x="3301129" y="1146733"/>
            <a:ext cx="8895013" cy="1138774"/>
            <a:chOff x="4113734" y="1462930"/>
            <a:chExt cx="8897330" cy="1139072"/>
          </a:xfrm>
        </p:grpSpPr>
        <p:sp>
          <p:nvSpPr>
            <p:cNvPr id="4"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3" name="TextBox 12"/>
            <p:cNvSpPr txBox="1"/>
            <p:nvPr/>
          </p:nvSpPr>
          <p:spPr>
            <a:xfrm>
              <a:off x="5021580" y="1462931"/>
              <a:ext cx="7989484" cy="1139071"/>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ўзи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меҳнат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хизмат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фаолиятини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амалга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ошираётган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давлат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органи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ташкилот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назорати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остидаги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ташкилотдан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унинг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таркибий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бўлинмасидан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ишга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қабул</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қилиш</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тўғрисида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таклифлар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келиб</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тушганлиги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ҳолати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ҳақида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бир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иш</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куни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ичида</a:t>
              </a:r>
              <a:r>
                <a:rPr lang="ru-RU" sz="1700" b="1" dirty="0">
                  <a:solidFill>
                    <a:srgbClr val="0070C0"/>
                  </a:solidFill>
                  <a:latin typeface="Calibri" panose="020F0502020204030204" pitchFamily="34" charset="0"/>
                  <a:ea typeface="Calibri" panose="020F0502020204030204" pitchFamily="34" charset="0"/>
                </a:rPr>
                <a:t> хабар </a:t>
              </a:r>
              <a:r>
                <a:rPr lang="ru-RU" sz="1700" b="1" dirty="0" err="1">
                  <a:solidFill>
                    <a:srgbClr val="0070C0"/>
                  </a:solidFill>
                  <a:latin typeface="Calibri" panose="020F0502020204030204" pitchFamily="34" charset="0"/>
                  <a:ea typeface="Calibri" panose="020F0502020204030204" pitchFamily="34" charset="0"/>
                </a:rPr>
                <a:t>бериши</a:t>
              </a:r>
              <a:r>
                <a:rPr lang="ru-RU" sz="1700" b="1" dirty="0">
                  <a:solidFill>
                    <a:srgbClr val="0070C0"/>
                  </a:solidFill>
                  <a:latin typeface="Calibri" panose="020F0502020204030204" pitchFamily="34" charset="0"/>
                  <a:ea typeface="Calibri" panose="020F0502020204030204" pitchFamily="34" charset="0"/>
                </a:rPr>
                <a:t>;</a:t>
              </a:r>
            </a:p>
          </p:txBody>
        </p:sp>
        <p:sp>
          <p:nvSpPr>
            <p:cNvPr id="103"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ru-RU" sz="4399" kern="0" dirty="0">
                  <a:solidFill>
                    <a:schemeClr val="bg1"/>
                  </a:solidFill>
                  <a:latin typeface="Arial" pitchFamily="34" charset="0"/>
                  <a:cs typeface="Arial" pitchFamily="34" charset="0"/>
                </a:rPr>
                <a:t>5</a:t>
              </a:r>
              <a:endParaRPr lang="en-US" sz="4399" kern="0" dirty="0">
                <a:solidFill>
                  <a:schemeClr val="bg1"/>
                </a:solidFill>
                <a:latin typeface="Arial" pitchFamily="34" charset="0"/>
                <a:cs typeface="Arial" pitchFamily="34" charset="0"/>
              </a:endParaRPr>
            </a:p>
          </p:txBody>
        </p:sp>
      </p:grpSp>
      <p:grpSp>
        <p:nvGrpSpPr>
          <p:cNvPr id="6" name="Group 5"/>
          <p:cNvGrpSpPr/>
          <p:nvPr/>
        </p:nvGrpSpPr>
        <p:grpSpPr>
          <a:xfrm>
            <a:off x="4187040" y="2421142"/>
            <a:ext cx="7528238" cy="1129014"/>
            <a:chOff x="4878898" y="3243971"/>
            <a:chExt cx="7528238" cy="1129014"/>
          </a:xfrm>
        </p:grpSpPr>
        <p:sp>
          <p:nvSpPr>
            <p:cNvPr id="19"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1" name="TextBox 20"/>
            <p:cNvSpPr txBox="1"/>
            <p:nvPr/>
          </p:nvSpPr>
          <p:spPr>
            <a:xfrm>
              <a:off x="5883645" y="3497091"/>
              <a:ext cx="6523491" cy="615553"/>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ходимларга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нисбатан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ўзига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маълум</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манфаатлар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тўқнашуви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ҳоллари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тўғрисида</a:t>
              </a:r>
              <a:r>
                <a:rPr lang="ru-RU" sz="1700" b="1" dirty="0">
                  <a:solidFill>
                    <a:srgbClr val="0070C0"/>
                  </a:solidFill>
                  <a:latin typeface="Calibri" panose="020F0502020204030204" pitchFamily="34" charset="0"/>
                  <a:ea typeface="Calibri" panose="020F0502020204030204" pitchFamily="34" charset="0"/>
                </a:rPr>
                <a:t> хабар </a:t>
              </a:r>
              <a:r>
                <a:rPr lang="ru-RU" sz="1700" b="1" dirty="0" err="1">
                  <a:solidFill>
                    <a:srgbClr val="0070C0"/>
                  </a:solidFill>
                  <a:latin typeface="Calibri" panose="020F0502020204030204" pitchFamily="34" charset="0"/>
                  <a:ea typeface="Calibri" panose="020F0502020204030204" pitchFamily="34" charset="0"/>
                </a:rPr>
                <a:t>бериши</a:t>
              </a:r>
              <a:r>
                <a:rPr lang="ru-RU" sz="1700" b="1" dirty="0">
                  <a:solidFill>
                    <a:srgbClr val="0070C0"/>
                  </a:solidFill>
                  <a:latin typeface="Calibri" panose="020F0502020204030204" pitchFamily="34" charset="0"/>
                  <a:ea typeface="Calibri" panose="020F0502020204030204" pitchFamily="34" charset="0"/>
                </a:rPr>
                <a:t>;</a:t>
              </a:r>
            </a:p>
          </p:txBody>
        </p:sp>
        <p:sp>
          <p:nvSpPr>
            <p:cNvPr id="105"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ru-RU" sz="4399" kern="0" dirty="0">
                  <a:solidFill>
                    <a:schemeClr val="bg1"/>
                  </a:solidFill>
                  <a:latin typeface="Arial" pitchFamily="34" charset="0"/>
                  <a:cs typeface="Arial" pitchFamily="34" charset="0"/>
                </a:rPr>
                <a:t>6</a:t>
              </a:r>
              <a:endParaRPr lang="en-US" sz="4399" kern="0" dirty="0">
                <a:solidFill>
                  <a:schemeClr val="bg1"/>
                </a:solidFill>
                <a:latin typeface="Arial" pitchFamily="34" charset="0"/>
                <a:cs typeface="Arial" pitchFamily="34" charset="0"/>
              </a:endParaRPr>
            </a:p>
          </p:txBody>
        </p:sp>
      </p:grpSp>
      <p:sp>
        <p:nvSpPr>
          <p:cNvPr id="18" name="Прямоугольник 1"/>
          <p:cNvSpPr>
            <a:spLocks noChangeArrowheads="1"/>
          </p:cNvSpPr>
          <p:nvPr/>
        </p:nvSpPr>
        <p:spPr bwMode="auto">
          <a:xfrm>
            <a:off x="1016918" y="2770960"/>
            <a:ext cx="24888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Tx/>
              <a:buNone/>
            </a:pPr>
            <a:r>
              <a:rPr lang="ru-RU" altLang="ru-RU" sz="2400" dirty="0" err="1">
                <a:solidFill>
                  <a:srgbClr val="002060"/>
                </a:solidFill>
                <a:cs typeface="Calibri" panose="020F0502020204030204" pitchFamily="34" charset="0"/>
              </a:rPr>
              <a:t>Давлат</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органининг</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ёки</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бошқа</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ташкилот</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ходимининг</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мажбуриятлари</a:t>
            </a:r>
            <a:r>
              <a:rPr lang="ru-RU" altLang="ru-RU" sz="2400" dirty="0">
                <a:solidFill>
                  <a:srgbClr val="002060"/>
                </a:solidFill>
                <a:cs typeface="Calibri" panose="020F0502020204030204" pitchFamily="34" charset="0"/>
              </a:rPr>
              <a:t>:</a:t>
            </a:r>
          </a:p>
        </p:txBody>
      </p:sp>
      <p:grpSp>
        <p:nvGrpSpPr>
          <p:cNvPr id="14" name="Group 5"/>
          <p:cNvGrpSpPr/>
          <p:nvPr/>
        </p:nvGrpSpPr>
        <p:grpSpPr>
          <a:xfrm>
            <a:off x="4187040" y="3731827"/>
            <a:ext cx="7528238" cy="1129014"/>
            <a:chOff x="4878898" y="3243971"/>
            <a:chExt cx="7528238" cy="1129014"/>
          </a:xfrm>
        </p:grpSpPr>
        <p:sp>
          <p:nvSpPr>
            <p:cNvPr id="15"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6" name="TextBox 15"/>
            <p:cNvSpPr txBox="1"/>
            <p:nvPr/>
          </p:nvSpPr>
          <p:spPr>
            <a:xfrm>
              <a:off x="5883645" y="3366286"/>
              <a:ext cx="6523491" cy="877163"/>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эҳтимолий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манфаатлар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тўқнашувини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тартибга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солиш</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мақсадида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махсус</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бўлинманинг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сўровига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кўра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маълумотлар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тақдим</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этиши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шарт</a:t>
              </a:r>
              <a:r>
                <a:rPr lang="ru-RU" sz="1700" b="1" dirty="0">
                  <a:solidFill>
                    <a:srgbClr val="0070C0"/>
                  </a:solidFill>
                  <a:latin typeface="Calibri" panose="020F0502020204030204" pitchFamily="34" charset="0"/>
                  <a:ea typeface="Calibri" panose="020F0502020204030204" pitchFamily="34" charset="0"/>
                </a:rPr>
                <a:t>.</a:t>
              </a:r>
            </a:p>
          </p:txBody>
        </p:sp>
        <p:sp>
          <p:nvSpPr>
            <p:cNvPr id="17"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ru-RU" sz="4399" kern="0" dirty="0">
                  <a:solidFill>
                    <a:schemeClr val="bg1"/>
                  </a:solidFill>
                  <a:latin typeface="Arial" pitchFamily="34" charset="0"/>
                  <a:cs typeface="Arial" pitchFamily="34" charset="0"/>
                </a:rPr>
                <a:t>7</a:t>
              </a:r>
              <a:endParaRPr lang="en-US" sz="4399" kern="0" dirty="0">
                <a:solidFill>
                  <a:schemeClr val="bg1"/>
                </a:solidFill>
                <a:latin typeface="Arial" pitchFamily="34" charset="0"/>
                <a:cs typeface="Arial" pitchFamily="34" charset="0"/>
              </a:endParaRPr>
            </a:p>
          </p:txBody>
        </p:sp>
      </p:grpSp>
      <p:grpSp>
        <p:nvGrpSpPr>
          <p:cNvPr id="20" name="Group 5"/>
          <p:cNvGrpSpPr/>
          <p:nvPr/>
        </p:nvGrpSpPr>
        <p:grpSpPr>
          <a:xfrm>
            <a:off x="3542212" y="5017697"/>
            <a:ext cx="7823312" cy="1129014"/>
            <a:chOff x="4878898" y="3243971"/>
            <a:chExt cx="7823312" cy="1129014"/>
          </a:xfrm>
        </p:grpSpPr>
        <p:sp>
          <p:nvSpPr>
            <p:cNvPr id="22"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3" name="TextBox 22"/>
            <p:cNvSpPr txBox="1"/>
            <p:nvPr/>
          </p:nvSpPr>
          <p:spPr>
            <a:xfrm>
              <a:off x="5883645" y="3366286"/>
              <a:ext cx="6818565" cy="877163"/>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Давлат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органининг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ташкилотнинг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ходими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қонунчиликка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мувофиқ</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ҳуқуқларга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эга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бўлиши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ва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унинг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зиммасида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мажбуриятлар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ҳам</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бўлиши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мумкин</a:t>
              </a:r>
              <a:r>
                <a:rPr lang="ru-RU" sz="1700" b="1" dirty="0">
                  <a:solidFill>
                    <a:srgbClr val="0070C0"/>
                  </a:solidFill>
                  <a:latin typeface="Calibri" panose="020F0502020204030204" pitchFamily="34" charset="0"/>
                  <a:ea typeface="Calibri" panose="020F0502020204030204" pitchFamily="34" charset="0"/>
                </a:rPr>
                <a:t>.</a:t>
              </a:r>
            </a:p>
          </p:txBody>
        </p:sp>
        <p:sp>
          <p:nvSpPr>
            <p:cNvPr id="24"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ru-RU" sz="4399" kern="0" dirty="0">
                  <a:solidFill>
                    <a:schemeClr val="bg1"/>
                  </a:solidFill>
                  <a:latin typeface="Arial" pitchFamily="34" charset="0"/>
                  <a:cs typeface="Arial" pitchFamily="34" charset="0"/>
                </a:rPr>
                <a:t>8</a:t>
              </a:r>
              <a:endParaRPr lang="en-US" sz="4399" kern="0" dirty="0">
                <a:solidFill>
                  <a:schemeClr val="bg1"/>
                </a:solidFill>
                <a:latin typeface="Arial" pitchFamily="34" charset="0"/>
                <a:cs typeface="Arial" pitchFamily="34" charset="0"/>
              </a:endParaRPr>
            </a:p>
          </p:txBody>
        </p:sp>
      </p:grpSp>
      <p:sp>
        <p:nvSpPr>
          <p:cNvPr id="25" name="Прямоугольник 24"/>
          <p:cNvSpPr/>
          <p:nvPr/>
        </p:nvSpPr>
        <p:spPr>
          <a:xfrm>
            <a:off x="7774423" y="6241216"/>
            <a:ext cx="4083527" cy="369332"/>
          </a:xfrm>
          <a:prstGeom prst="rect">
            <a:avLst/>
          </a:prstGeom>
        </p:spPr>
        <p:txBody>
          <a:bodyPr wrap="square">
            <a:spAutoFit/>
          </a:bodyPr>
          <a:lstStyle/>
          <a:p>
            <a:pPr algn="ctr"/>
            <a:r>
              <a:rPr lang="uz-Cyrl-UZ" i="1" dirty="0">
                <a:cs typeface="Calibri" panose="020F0502020204030204" pitchFamily="34" charset="0"/>
              </a:rPr>
              <a:t>Қонуннинг 6-моддаси </a:t>
            </a:r>
            <a:endParaRPr lang="ru-RU" b="1" dirty="0">
              <a:solidFill>
                <a:srgbClr val="0070C0"/>
              </a:solidFill>
              <a:cs typeface="Calibri" panose="020F0502020204030204" pitchFamily="34" charset="0"/>
            </a:endParaRPr>
          </a:p>
        </p:txBody>
      </p:sp>
    </p:spTree>
    <p:extLst>
      <p:ext uri="{BB962C8B-B14F-4D97-AF65-F5344CB8AC3E}">
        <p14:creationId xmlns:p14="http://schemas.microsoft.com/office/powerpoint/2010/main" val="1031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2" y="145916"/>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Группа 10"/>
          <p:cNvGrpSpPr/>
          <p:nvPr/>
        </p:nvGrpSpPr>
        <p:grpSpPr>
          <a:xfrm>
            <a:off x="-9178" y="498581"/>
            <a:ext cx="5406189" cy="5876711"/>
            <a:chOff x="319034" y="2356337"/>
            <a:chExt cx="4139581" cy="4029389"/>
          </a:xfrm>
          <a:solidFill>
            <a:schemeClr val="bg2">
              <a:lumMod val="20000"/>
              <a:lumOff val="80000"/>
            </a:schemeClr>
          </a:solidFill>
        </p:grpSpPr>
        <p:sp>
          <p:nvSpPr>
            <p:cNvPr id="12" name="Овал 11"/>
            <p:cNvSpPr/>
            <p:nvPr/>
          </p:nvSpPr>
          <p:spPr>
            <a:xfrm>
              <a:off x="741065" y="2924070"/>
              <a:ext cx="3044649" cy="2893924"/>
            </a:xfrm>
            <a:prstGeom prst="ellipse">
              <a:avLst/>
            </a:prstGeom>
            <a:grpFill/>
            <a:ln w="76200">
              <a:solidFill>
                <a:schemeClr val="accent1">
                  <a:lumMod val="9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Арка 13"/>
            <p:cNvSpPr/>
            <p:nvPr/>
          </p:nvSpPr>
          <p:spPr>
            <a:xfrm rot="5400000">
              <a:off x="615977" y="2585455"/>
              <a:ext cx="3552092" cy="3571155"/>
            </a:xfrm>
            <a:prstGeom prst="blockArc">
              <a:avLst>
                <a:gd name="adj1" fmla="val 10435650"/>
                <a:gd name="adj2" fmla="val 242772"/>
                <a:gd name="adj3" fmla="val 2759"/>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5" name="Арка 14"/>
            <p:cNvSpPr/>
            <p:nvPr/>
          </p:nvSpPr>
          <p:spPr>
            <a:xfrm rot="5400000">
              <a:off x="374130" y="2301241"/>
              <a:ext cx="4029389" cy="4139581"/>
            </a:xfrm>
            <a:prstGeom prst="blockArc">
              <a:avLst>
                <a:gd name="adj1" fmla="val 10536898"/>
                <a:gd name="adj2" fmla="val 213404"/>
                <a:gd name="adj3" fmla="val 287"/>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6" name="Овал 15"/>
            <p:cNvSpPr/>
            <p:nvPr/>
          </p:nvSpPr>
          <p:spPr>
            <a:xfrm>
              <a:off x="2901461" y="2653123"/>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Овал 16"/>
            <p:cNvSpPr/>
            <p:nvPr/>
          </p:nvSpPr>
          <p:spPr>
            <a:xfrm>
              <a:off x="3652227" y="3189646"/>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Овал 17"/>
            <p:cNvSpPr/>
            <p:nvPr/>
          </p:nvSpPr>
          <p:spPr>
            <a:xfrm>
              <a:off x="3989561" y="3886903"/>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Овал 18"/>
            <p:cNvSpPr/>
            <p:nvPr/>
          </p:nvSpPr>
          <p:spPr>
            <a:xfrm>
              <a:off x="3985252" y="4633191"/>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Овал 19"/>
            <p:cNvSpPr/>
            <p:nvPr/>
          </p:nvSpPr>
          <p:spPr>
            <a:xfrm>
              <a:off x="3663113" y="5333295"/>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Овал 20"/>
            <p:cNvSpPr/>
            <p:nvPr/>
          </p:nvSpPr>
          <p:spPr>
            <a:xfrm>
              <a:off x="2901461" y="5895039"/>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13318" name="Прямоугольник 1"/>
          <p:cNvSpPr>
            <a:spLocks noChangeArrowheads="1"/>
          </p:cNvSpPr>
          <p:nvPr/>
        </p:nvSpPr>
        <p:spPr bwMode="auto">
          <a:xfrm>
            <a:off x="754590" y="2063892"/>
            <a:ext cx="355504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Tx/>
              <a:buNone/>
            </a:pPr>
            <a:r>
              <a:rPr lang="uz-Cyrl-UZ" altLang="ru-RU" dirty="0">
                <a:solidFill>
                  <a:srgbClr val="002060"/>
                </a:solidFill>
                <a:cs typeface="Calibri" panose="020F0502020204030204" pitchFamily="34" charset="0"/>
              </a:rPr>
              <a:t>2-боб. Манфаатлар тўқнашуви билан боғлиқ муносабатларни давлат томонидан</a:t>
            </a:r>
            <a:r>
              <a:rPr lang="uz-Cyrl-UZ" altLang="ru-RU" sz="3200" dirty="0">
                <a:solidFill>
                  <a:srgbClr val="002060"/>
                </a:solidFill>
                <a:cs typeface="Calibri" panose="020F0502020204030204" pitchFamily="34" charset="0"/>
              </a:rPr>
              <a:t> </a:t>
            </a:r>
            <a:r>
              <a:rPr lang="uz-Cyrl-UZ" altLang="ru-RU" dirty="0">
                <a:solidFill>
                  <a:srgbClr val="002060"/>
                </a:solidFill>
                <a:cs typeface="Calibri" panose="020F0502020204030204" pitchFamily="34" charset="0"/>
              </a:rPr>
              <a:t>тартибга солиш</a:t>
            </a:r>
          </a:p>
        </p:txBody>
      </p:sp>
      <p:sp>
        <p:nvSpPr>
          <p:cNvPr id="22" name="Скругленный прямоугольник 21"/>
          <p:cNvSpPr/>
          <p:nvPr/>
        </p:nvSpPr>
        <p:spPr>
          <a:xfrm>
            <a:off x="4589801" y="672866"/>
            <a:ext cx="7284633" cy="1492250"/>
          </a:xfrm>
          <a:prstGeom prst="roundRect">
            <a:avLst>
              <a:gd name="adj" fmla="val 50000"/>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20" name="Прямоугольник 40"/>
          <p:cNvSpPr>
            <a:spLocks noChangeArrowheads="1"/>
          </p:cNvSpPr>
          <p:nvPr/>
        </p:nvSpPr>
        <p:spPr bwMode="auto">
          <a:xfrm>
            <a:off x="6072229" y="901903"/>
            <a:ext cx="56608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uz-Cyrl-UZ" altLang="ru-RU" sz="1600" dirty="0">
                <a:solidFill>
                  <a:srgbClr val="0070C0"/>
                </a:solidFill>
                <a:latin typeface="Arial" panose="020B0604020202020204" pitchFamily="34" charset="0"/>
                <a:cs typeface="Arial" panose="020B0604020202020204" pitchFamily="34" charset="0"/>
              </a:rPr>
              <a:t>Ўзбекистон Республикасининг </a:t>
            </a:r>
            <a:r>
              <a:rPr lang="uz-Cyrl-UZ" altLang="ru-RU" sz="1600" b="1" dirty="0">
                <a:solidFill>
                  <a:srgbClr val="0070C0"/>
                </a:solidFill>
                <a:latin typeface="Arial" panose="020B0604020202020204" pitchFamily="34" charset="0"/>
                <a:cs typeface="Arial" panose="020B0604020202020204" pitchFamily="34" charset="0"/>
              </a:rPr>
              <a:t>Коррупцияга қарши курашиш агентлиги </a:t>
            </a:r>
            <a:r>
              <a:rPr lang="uz-Cyrl-UZ" altLang="ru-RU" sz="1600" dirty="0">
                <a:solidFill>
                  <a:srgbClr val="0070C0"/>
                </a:solidFill>
                <a:latin typeface="Arial" panose="020B0604020202020204" pitchFamily="34" charset="0"/>
                <a:cs typeface="Arial" panose="020B0604020202020204" pitchFamily="34" charset="0"/>
              </a:rPr>
              <a:t>манфаатлар тўқнашуви билан боғлиқ муносабатларни тартибга солиш соҳасидаги </a:t>
            </a:r>
            <a:r>
              <a:rPr lang="uz-Cyrl-UZ" altLang="ru-RU" sz="1600" b="1" dirty="0">
                <a:solidFill>
                  <a:srgbClr val="0070C0"/>
                </a:solidFill>
                <a:latin typeface="Arial" panose="020B0604020202020204" pitchFamily="34" charset="0"/>
                <a:cs typeface="Arial" panose="020B0604020202020204" pitchFamily="34" charset="0"/>
              </a:rPr>
              <a:t>махсус ваколатли давлат органидир</a:t>
            </a:r>
          </a:p>
        </p:txBody>
      </p:sp>
      <p:sp>
        <p:nvSpPr>
          <p:cNvPr id="31" name="Скругленный прямоугольник 30"/>
          <p:cNvSpPr/>
          <p:nvPr/>
        </p:nvSpPr>
        <p:spPr>
          <a:xfrm>
            <a:off x="5030013" y="2718413"/>
            <a:ext cx="7081070" cy="1489075"/>
          </a:xfrm>
          <a:prstGeom prst="roundRect">
            <a:avLst>
              <a:gd name="adj" fmla="val 50000"/>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0" name="Овал 49"/>
          <p:cNvSpPr/>
          <p:nvPr/>
        </p:nvSpPr>
        <p:spPr>
          <a:xfrm>
            <a:off x="5139387" y="2815666"/>
            <a:ext cx="1273175" cy="1263650"/>
          </a:xfrm>
          <a:prstGeom prst="ellipse">
            <a:avLst/>
          </a:prstGeom>
          <a:blipFill rotWithShape="1">
            <a:blip r:embed="rId4"/>
            <a:stretch>
              <a:fillRect/>
            </a:stretch>
          </a:blipFill>
          <a:ln>
            <a:solidFill>
              <a:srgbClr val="0070C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323" name="Прямоугольник 32"/>
          <p:cNvSpPr>
            <a:spLocks noChangeArrowheads="1"/>
          </p:cNvSpPr>
          <p:nvPr/>
        </p:nvSpPr>
        <p:spPr bwMode="auto">
          <a:xfrm>
            <a:off x="6436023" y="2898327"/>
            <a:ext cx="56741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uz-Cyrl-UZ" altLang="ru-RU" sz="1600" dirty="0">
                <a:solidFill>
                  <a:srgbClr val="0070C0"/>
                </a:solidFill>
                <a:latin typeface="Arial" panose="020B0604020202020204" pitchFamily="34" charset="0"/>
                <a:cs typeface="Arial" panose="020B0604020202020204" pitchFamily="34" charset="0"/>
              </a:rPr>
              <a:t>Давлат органи ёки бошқа ташкилот ходими томонидан ушбу Қонун талабларига риоя этилиши устидан назорат ушбу давлат органида ёки бошқа ташкилотда тузилган </a:t>
            </a:r>
            <a:r>
              <a:rPr lang="uz-Cyrl-UZ" altLang="ru-RU" sz="1600" b="1" dirty="0">
                <a:solidFill>
                  <a:srgbClr val="0070C0"/>
                </a:solidFill>
                <a:latin typeface="Arial" panose="020B0604020202020204" pitchFamily="34" charset="0"/>
                <a:cs typeface="Arial" panose="020B0604020202020204" pitchFamily="34" charset="0"/>
              </a:rPr>
              <a:t>одоб-ахлоқ комиссияси</a:t>
            </a:r>
            <a:r>
              <a:rPr lang="uz-Cyrl-UZ" altLang="ru-RU" sz="1600" dirty="0">
                <a:solidFill>
                  <a:srgbClr val="0070C0"/>
                </a:solidFill>
                <a:latin typeface="Arial" panose="020B0604020202020204" pitchFamily="34" charset="0"/>
                <a:cs typeface="Arial" panose="020B0604020202020204" pitchFamily="34" charset="0"/>
              </a:rPr>
              <a:t> томонидан амалга оширилади</a:t>
            </a:r>
          </a:p>
        </p:txBody>
      </p:sp>
      <p:sp>
        <p:nvSpPr>
          <p:cNvPr id="39" name="Овал 38"/>
          <p:cNvSpPr/>
          <p:nvPr/>
        </p:nvSpPr>
        <p:spPr>
          <a:xfrm>
            <a:off x="4713184" y="791849"/>
            <a:ext cx="1287463" cy="1298575"/>
          </a:xfrm>
          <a:prstGeom prst="ellipse">
            <a:avLst/>
          </a:prstGeom>
          <a:blipFill rotWithShape="1">
            <a:blip r:embed="rId5" cstate="print"/>
            <a:stretch>
              <a:fillRect/>
            </a:stretch>
          </a:blipFill>
          <a:ln>
            <a:solidFill>
              <a:srgbClr val="0070C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Скругленный прямоугольник 25"/>
          <p:cNvSpPr/>
          <p:nvPr/>
        </p:nvSpPr>
        <p:spPr>
          <a:xfrm>
            <a:off x="4629741" y="4658202"/>
            <a:ext cx="7284633" cy="1492250"/>
          </a:xfrm>
          <a:prstGeom prst="roundRect">
            <a:avLst>
              <a:gd name="adj" fmla="val 50000"/>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7" name="Овал 46"/>
          <p:cNvSpPr/>
          <p:nvPr/>
        </p:nvSpPr>
        <p:spPr>
          <a:xfrm>
            <a:off x="4742404" y="4763770"/>
            <a:ext cx="1270000" cy="1281113"/>
          </a:xfrm>
          <a:prstGeom prst="ellipse">
            <a:avLst/>
          </a:prstGeom>
          <a:blipFill rotWithShape="1">
            <a:blip r:embed="rId6" cstate="print"/>
            <a:stretch>
              <a:fillRect/>
            </a:stretch>
          </a:blipFill>
          <a:ln>
            <a:solidFill>
              <a:srgbClr val="0070C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325" name="Прямоугольник 34"/>
          <p:cNvSpPr>
            <a:spLocks noChangeArrowheads="1"/>
          </p:cNvSpPr>
          <p:nvPr/>
        </p:nvSpPr>
        <p:spPr bwMode="auto">
          <a:xfrm>
            <a:off x="5846446" y="4888399"/>
            <a:ext cx="58865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uz-Cyrl-UZ" altLang="ru-RU" sz="1600" dirty="0">
                <a:solidFill>
                  <a:srgbClr val="0070C0"/>
                </a:solidFill>
                <a:latin typeface="Arial" panose="020B0604020202020204" pitchFamily="34" charset="0"/>
                <a:cs typeface="Arial" panose="020B0604020202020204" pitchFamily="34" charset="0"/>
              </a:rPr>
              <a:t>Манфаатлар тўқнашувини тартибга солиш бўйича махсус бўлинма - давлат органларининг ёки бошқа ташкилотларнинг </a:t>
            </a:r>
            <a:r>
              <a:rPr lang="uz-Cyrl-UZ" altLang="ru-RU" sz="1600" b="1" dirty="0">
                <a:solidFill>
                  <a:srgbClr val="0070C0"/>
                </a:solidFill>
                <a:latin typeface="Arial" panose="020B0604020202020204" pitchFamily="34" charset="0"/>
                <a:cs typeface="Arial" panose="020B0604020202020204" pitchFamily="34" charset="0"/>
              </a:rPr>
              <a:t>коррупцияга қарши ички назорат бўлинмалари </a:t>
            </a:r>
            <a:r>
              <a:rPr lang="uz-Cyrl-UZ" altLang="ru-RU" sz="1600" dirty="0">
                <a:solidFill>
                  <a:srgbClr val="0070C0"/>
                </a:solidFill>
                <a:latin typeface="Arial" panose="020B0604020202020204" pitchFamily="34" charset="0"/>
                <a:cs typeface="Arial" panose="020B0604020202020204" pitchFamily="34" charset="0"/>
              </a:rPr>
              <a:t>(ва) ёки </a:t>
            </a:r>
            <a:r>
              <a:rPr lang="uz-Cyrl-UZ" altLang="ru-RU" sz="1600" b="1" dirty="0">
                <a:solidFill>
                  <a:srgbClr val="0070C0"/>
                </a:solidFill>
                <a:latin typeface="Arial" panose="020B0604020202020204" pitchFamily="34" charset="0"/>
                <a:cs typeface="Arial" panose="020B0604020202020204" pitchFamily="34" charset="0"/>
              </a:rPr>
              <a:t>кадрлар бўлинмаларидир</a:t>
            </a:r>
          </a:p>
        </p:txBody>
      </p:sp>
      <p:sp>
        <p:nvSpPr>
          <p:cNvPr id="25" name="Прямоугольник 24"/>
          <p:cNvSpPr/>
          <p:nvPr/>
        </p:nvSpPr>
        <p:spPr>
          <a:xfrm>
            <a:off x="7774423" y="6241216"/>
            <a:ext cx="4083527" cy="369332"/>
          </a:xfrm>
          <a:prstGeom prst="rect">
            <a:avLst/>
          </a:prstGeom>
        </p:spPr>
        <p:txBody>
          <a:bodyPr wrap="square">
            <a:spAutoFit/>
          </a:bodyPr>
          <a:lstStyle/>
          <a:p>
            <a:pPr algn="ctr"/>
            <a:r>
              <a:rPr lang="uz-Cyrl-UZ" i="1" dirty="0">
                <a:cs typeface="Calibri" panose="020F0502020204030204" pitchFamily="34" charset="0"/>
              </a:rPr>
              <a:t>Қонуннинг 9-12-моддалари </a:t>
            </a:r>
            <a:endParaRPr lang="ru-RU" b="1" dirty="0">
              <a:solidFill>
                <a:srgbClr val="0070C0"/>
              </a:solidFill>
              <a:cs typeface="Calibri" panose="020F0502020204030204" pitchFamily="34" charset="0"/>
            </a:endParaRPr>
          </a:p>
        </p:txBody>
      </p:sp>
    </p:spTree>
    <p:extLst>
      <p:ext uri="{BB962C8B-B14F-4D97-AF65-F5344CB8AC3E}">
        <p14:creationId xmlns:p14="http://schemas.microsoft.com/office/powerpoint/2010/main" val="160485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2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6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4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Что такое конфликт: виды, типы и формы | AikiTaigi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387601"/>
            <a:ext cx="5630333" cy="3903132"/>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481542" y="389997"/>
            <a:ext cx="11228916" cy="161025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indent="4508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indent="449263" algn="just" eaLnBrk="0" fontAlgn="base" hangingPunct="0">
              <a:spcBef>
                <a:spcPct val="0"/>
              </a:spcBef>
              <a:spcAft>
                <a:spcPct val="0"/>
              </a:spcAft>
            </a:pPr>
            <a:r>
              <a:rPr lang="uz-Cyrl-UZ" sz="2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Манфаатлар тўқнашуви бошқариш </a:t>
            </a:r>
            <a:r>
              <a:rPr lang="uz-Cyrl-UZ"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“Давлат органлари ва ташкилотлари, уларнинг ҳудудий ва таркибий бўлинмаларида манфаатлар тўқнашувини бошқариш бўйича Низоми”</a:t>
            </a:r>
            <a:r>
              <a:rPr lang="uz-Cyrl-UZ" sz="2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да белгиланган чора-тадбирлар асосида амалга оширилади</a:t>
            </a:r>
            <a:endParaRPr lang="uz-Cyrl-UZ" sz="2400" dirty="0">
              <a:solidFill>
                <a:srgbClr val="002060"/>
              </a:solidFill>
              <a:latin typeface="Calibri" panose="020F0502020204030204" pitchFamily="34" charset="0"/>
              <a:ea typeface="Calibri" pitchFamily="34" charset="0"/>
              <a:cs typeface="Calibri" panose="020F0502020204030204" pitchFamily="34" charset="0"/>
            </a:endParaRPr>
          </a:p>
        </p:txBody>
      </p:sp>
      <p:sp>
        <p:nvSpPr>
          <p:cNvPr id="11" name="Скругленный прямоугольник 10"/>
          <p:cNvSpPr/>
          <p:nvPr/>
        </p:nvSpPr>
        <p:spPr>
          <a:xfrm>
            <a:off x="543985" y="3067051"/>
            <a:ext cx="4256616" cy="3238500"/>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indent="4508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indent="0" algn="ctr" eaLnBrk="0" fontAlgn="base" hangingPunct="0">
              <a:spcBef>
                <a:spcPct val="0"/>
              </a:spcBef>
              <a:spcAft>
                <a:spcPct val="0"/>
              </a:spcAft>
            </a:pPr>
            <a:r>
              <a:rPr lang="uz-Cyrl-UZ"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Низом ташкилотда манфаатлар тўқнашувини</a:t>
            </a:r>
            <a:r>
              <a:rPr lang="uz-Cyrl-UZ" sz="2800" b="1" dirty="0">
                <a:solidFill>
                  <a:srgbClr val="002060"/>
                </a:solidFill>
                <a:latin typeface="Calibri" panose="020F0502020204030204" pitchFamily="34" charset="0"/>
                <a:ea typeface="Calibri" pitchFamily="34" charset="0"/>
                <a:cs typeface="Calibri" panose="020F0502020204030204" pitchFamily="34" charset="0"/>
              </a:rPr>
              <a:t> </a:t>
            </a:r>
            <a:r>
              <a:rPr lang="uz-Cyrl-UZ" sz="2800" b="1" dirty="0">
                <a:solidFill>
                  <a:srgbClr val="0070C0"/>
                </a:solidFill>
                <a:latin typeface="Calibri" panose="020F0502020204030204" pitchFamily="34" charset="0"/>
                <a:ea typeface="Calibri" pitchFamily="34" charset="0"/>
                <a:cs typeface="Calibri" panose="020F0502020204030204" pitchFamily="34" charset="0"/>
              </a:rPr>
              <a:t>аниқлаш</a:t>
            </a:r>
            <a:r>
              <a:rPr lang="uz-Cyrl-UZ" sz="2800" dirty="0">
                <a:solidFill>
                  <a:srgbClr val="0070C0"/>
                </a:solidFill>
                <a:latin typeface="Calibri" panose="020F0502020204030204" pitchFamily="34" charset="0"/>
                <a:ea typeface="Calibri" pitchFamily="34" charset="0"/>
                <a:cs typeface="Calibri" panose="020F0502020204030204" pitchFamily="34" charset="0"/>
              </a:rPr>
              <a:t>,</a:t>
            </a:r>
          </a:p>
          <a:p>
            <a:pPr indent="0" algn="ctr"/>
            <a:r>
              <a:rPr lang="uz-Cyrl-UZ" sz="2800" b="1" dirty="0">
                <a:solidFill>
                  <a:srgbClr val="0070C0"/>
                </a:solidFill>
                <a:latin typeface="Calibri" panose="020F0502020204030204" pitchFamily="34" charset="0"/>
                <a:ea typeface="Calibri" pitchFamily="34" charset="0"/>
                <a:cs typeface="Calibri" panose="020F0502020204030204" pitchFamily="34" charset="0"/>
              </a:rPr>
              <a:t>олдини олиш</a:t>
            </a:r>
            <a:r>
              <a:rPr lang="uz-Cyrl-UZ" sz="2800" dirty="0">
                <a:solidFill>
                  <a:srgbClr val="0070C0"/>
                </a:solidFill>
                <a:latin typeface="Calibri" panose="020F0502020204030204" pitchFamily="34" charset="0"/>
                <a:ea typeface="Calibri" pitchFamily="34" charset="0"/>
                <a:cs typeface="Calibri" panose="020F0502020204030204" pitchFamily="34" charset="0"/>
              </a:rPr>
              <a:t>                              </a:t>
            </a:r>
            <a:r>
              <a:rPr lang="uz-Cyrl-UZ" sz="2800" dirty="0">
                <a:solidFill>
                  <a:srgbClr val="002060"/>
                </a:solidFill>
                <a:latin typeface="Calibri" panose="020F0502020204030204" pitchFamily="34" charset="0"/>
                <a:ea typeface="Calibri" pitchFamily="34" charset="0"/>
                <a:cs typeface="Calibri" panose="020F0502020204030204" pitchFamily="34" charset="0"/>
              </a:rPr>
              <a:t>ва </a:t>
            </a:r>
            <a:r>
              <a:rPr lang="uz-Cyrl-UZ" sz="2800" b="1" dirty="0">
                <a:solidFill>
                  <a:srgbClr val="0070C0"/>
                </a:solidFill>
                <a:latin typeface="Calibri" panose="020F0502020204030204" pitchFamily="34" charset="0"/>
                <a:ea typeface="Calibri" pitchFamily="34" charset="0"/>
                <a:cs typeface="Calibri" panose="020F0502020204030204" pitchFamily="34" charset="0"/>
              </a:rPr>
              <a:t>тартибга солиш </a:t>
            </a:r>
            <a:r>
              <a:rPr lang="uz-Cyrl-UZ" sz="2800" dirty="0">
                <a:solidFill>
                  <a:srgbClr val="002060"/>
                </a:solidFill>
                <a:latin typeface="Calibri" panose="020F0502020204030204" pitchFamily="34" charset="0"/>
                <a:ea typeface="Calibri" pitchFamily="34" charset="0"/>
                <a:cs typeface="Calibri" panose="020F0502020204030204" pitchFamily="34" charset="0"/>
              </a:rPr>
              <a:t>тартибини белгилайди</a:t>
            </a:r>
            <a:endParaRPr lang="uz-Cyrl-UZ" sz="2800" i="1" dirty="0">
              <a:solidFill>
                <a:srgbClr val="002060"/>
              </a:solidFill>
              <a:latin typeface="Calibri" panose="020F0502020204030204" pitchFamily="34" charset="0"/>
              <a:ea typeface="Calibri" pitchFamily="34" charset="0"/>
              <a:cs typeface="Calibri" panose="020F0502020204030204" pitchFamily="34" charset="0"/>
            </a:endParaRPr>
          </a:p>
          <a:p>
            <a:pPr indent="0" algn="ctr" eaLnBrk="0" fontAlgn="base" hangingPunct="0">
              <a:spcBef>
                <a:spcPct val="0"/>
              </a:spcBef>
              <a:spcAft>
                <a:spcPct val="0"/>
              </a:spcAft>
            </a:pPr>
            <a:endParaRPr lang="uz-Cyrl-UZ" sz="2800" b="1" dirty="0">
              <a:solidFill>
                <a:srgbClr val="002060"/>
              </a:solidFill>
              <a:latin typeface="Calibri" panose="020F0502020204030204" pitchFamily="34" charset="0"/>
              <a:ea typeface="Calibri" pitchFamily="34" charset="0"/>
              <a:cs typeface="Calibri" panose="020F0502020204030204" pitchFamily="34" charset="0"/>
            </a:endParaRPr>
          </a:p>
        </p:txBody>
      </p:sp>
      <p:sp>
        <p:nvSpPr>
          <p:cNvPr id="15" name="Стрелка вправо 14"/>
          <p:cNvSpPr/>
          <p:nvPr/>
        </p:nvSpPr>
        <p:spPr>
          <a:xfrm rot="5400000">
            <a:off x="2227614" y="980571"/>
            <a:ext cx="755994" cy="321135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4986866" y="3029505"/>
            <a:ext cx="755994" cy="321135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3211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Новгородская область получит 74 миллиона на поддержку малого и среднего  бизн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0" y="124027"/>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Прямоугольник 9"/>
          <p:cNvSpPr>
            <a:spLocks noChangeArrowheads="1"/>
          </p:cNvSpPr>
          <p:nvPr/>
        </p:nvSpPr>
        <p:spPr bwMode="auto">
          <a:xfrm>
            <a:off x="571497" y="1287572"/>
            <a:ext cx="1107122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0"/>
              </a:spcBef>
              <a:buClrTx/>
              <a:buFontTx/>
              <a:buNone/>
            </a:pPr>
            <a:r>
              <a:rPr lang="uz-Cyrl-UZ" altLang="ru-RU" sz="2800" dirty="0">
                <a:solidFill>
                  <a:schemeClr val="tx1"/>
                </a:solidFill>
                <a:latin typeface="+mn-lt"/>
                <a:cs typeface="Times New Roman" panose="02020603050405020304" pitchFamily="18" charset="0"/>
              </a:rPr>
              <a:t>Манфаатлар тўқнашуви тўғрисидаги ахборотни ошкор этиш давлат органининг ёки бошқа ташкилотнинг ходими томонидан мавжуд манфаатлар тўқнашуви тўғрисида хабарнома ҳамда эҳтимолий манфаатлар тўқнашуви тўғрисида декларация тақдим этиш орқали амалга оширилади.</a:t>
            </a:r>
          </a:p>
          <a:p>
            <a:pPr algn="just">
              <a:spcBef>
                <a:spcPct val="0"/>
              </a:spcBef>
              <a:buClrTx/>
              <a:buFontTx/>
              <a:buNone/>
            </a:pPr>
            <a:endParaRPr lang="uz-Cyrl-UZ" altLang="ru-RU" sz="2000" dirty="0">
              <a:solidFill>
                <a:schemeClr val="tx1"/>
              </a:solidFill>
              <a:latin typeface="+mn-lt"/>
              <a:cs typeface="Times New Roman" panose="02020603050405020304" pitchFamily="18" charset="0"/>
            </a:endParaRPr>
          </a:p>
          <a:p>
            <a:pPr algn="just">
              <a:spcBef>
                <a:spcPct val="0"/>
              </a:spcBef>
              <a:buClrTx/>
              <a:buFontTx/>
              <a:buNone/>
            </a:pPr>
            <a:r>
              <a:rPr lang="ru-RU" altLang="ru-RU" sz="2800" dirty="0" err="1">
                <a:solidFill>
                  <a:schemeClr val="tx1"/>
                </a:solidFill>
                <a:latin typeface="+mn-lt"/>
                <a:cs typeface="Times New Roman" panose="02020603050405020304" pitchFamily="18" charset="0"/>
              </a:rPr>
              <a:t>Давлат</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органининг</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ёки</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бошқа</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ташкилотнинг</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ходимига</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алоқадор</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шахслар</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томонидан</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манфаатлар</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тўқнашуви</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тўғрисидаги</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ахборотни</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ошкор</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этиш</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уларнинг</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эҳтимолий</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манфаатлар</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тўқнашуви</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тўғрисидаги</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декларацияни</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тақдим</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этиши</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орқали</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амалга</a:t>
            </a:r>
            <a:r>
              <a:rPr lang="ru-RU" altLang="ru-RU" sz="2800" dirty="0">
                <a:solidFill>
                  <a:schemeClr val="tx1"/>
                </a:solidFill>
                <a:latin typeface="+mn-lt"/>
                <a:cs typeface="Times New Roman" panose="02020603050405020304" pitchFamily="18" charset="0"/>
              </a:rPr>
              <a:t> </a:t>
            </a:r>
            <a:r>
              <a:rPr lang="ru-RU" altLang="ru-RU" sz="2800" dirty="0" err="1">
                <a:solidFill>
                  <a:schemeClr val="tx1"/>
                </a:solidFill>
                <a:latin typeface="+mn-lt"/>
                <a:cs typeface="Times New Roman" panose="02020603050405020304" pitchFamily="18" charset="0"/>
              </a:rPr>
              <a:t>оширилади</a:t>
            </a:r>
            <a:r>
              <a:rPr lang="ru-RU" altLang="ru-RU" sz="2800" dirty="0">
                <a:solidFill>
                  <a:schemeClr val="tx1"/>
                </a:solidFill>
                <a:latin typeface="+mn-lt"/>
                <a:cs typeface="Times New Roman" panose="02020603050405020304" pitchFamily="18" charset="0"/>
              </a:rPr>
              <a:t>.</a:t>
            </a:r>
            <a:endParaRPr lang="en-US" altLang="ru-RU" sz="2800" dirty="0">
              <a:solidFill>
                <a:schemeClr val="tx1"/>
              </a:solidFill>
              <a:latin typeface="+mn-lt"/>
              <a:cs typeface="Times New Roman" panose="02020603050405020304" pitchFamily="18" charset="0"/>
            </a:endParaRPr>
          </a:p>
        </p:txBody>
      </p:sp>
      <p:sp>
        <p:nvSpPr>
          <p:cNvPr id="21" name="Прямоугольник 9"/>
          <p:cNvSpPr>
            <a:spLocks noChangeArrowheads="1"/>
          </p:cNvSpPr>
          <p:nvPr/>
        </p:nvSpPr>
        <p:spPr bwMode="auto">
          <a:xfrm>
            <a:off x="1342823" y="160327"/>
            <a:ext cx="9912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ru-RU" altLang="ru-RU" sz="2800" b="1" dirty="0" err="1">
                <a:solidFill>
                  <a:srgbClr val="002060"/>
                </a:solidFill>
                <a:latin typeface="+mj-lt"/>
                <a:cs typeface="Times New Roman" panose="02020603050405020304" pitchFamily="18" charset="0"/>
              </a:rPr>
              <a:t>Манфаатлар</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тўқнашуви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тўғрисидаги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ахборотни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ошкор</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этиш</a:t>
            </a:r>
            <a:endParaRPr lang="ru-RU" altLang="ru-RU" sz="2800" b="1" dirty="0">
              <a:solidFill>
                <a:srgbClr val="002060"/>
              </a:solidFill>
              <a:latin typeface="+mj-lt"/>
              <a:cs typeface="Times New Roman" panose="02020603050405020304" pitchFamily="18" charset="0"/>
            </a:endParaRPr>
          </a:p>
        </p:txBody>
      </p:sp>
      <p:sp>
        <p:nvSpPr>
          <p:cNvPr id="8" name="object 9"/>
          <p:cNvSpPr txBox="1"/>
          <p:nvPr/>
        </p:nvSpPr>
        <p:spPr>
          <a:xfrm>
            <a:off x="8434287" y="6434506"/>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13-моддаси</a:t>
            </a:r>
          </a:p>
        </p:txBody>
      </p:sp>
    </p:spTree>
    <p:extLst>
      <p:ext uri="{BB962C8B-B14F-4D97-AF65-F5344CB8AC3E}">
        <p14:creationId xmlns:p14="http://schemas.microsoft.com/office/powerpoint/2010/main" val="9450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Новгородская область получит 74 миллиона на поддержку малого и среднего  бизн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0" y="124027"/>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Прямоугольник 9"/>
          <p:cNvSpPr>
            <a:spLocks noChangeArrowheads="1"/>
          </p:cNvSpPr>
          <p:nvPr/>
        </p:nvSpPr>
        <p:spPr bwMode="auto">
          <a:xfrm>
            <a:off x="571497" y="936926"/>
            <a:ext cx="11071225"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0"/>
              </a:spcBef>
              <a:buClrTx/>
              <a:buFontTx/>
              <a:buNone/>
            </a:pPr>
            <a:r>
              <a:rPr lang="uz-Cyrl-UZ" altLang="ru-RU" sz="2400" b="1" dirty="0">
                <a:solidFill>
                  <a:schemeClr val="tx1"/>
                </a:solidFill>
                <a:latin typeface="+mn-lt"/>
                <a:cs typeface="Times New Roman" panose="02020603050405020304" pitchFamily="18" charset="0"/>
              </a:rPr>
              <a:t>Мавжуд манфаатлар тўқнашуви тўғрисидаги хабарномада қуйидаги маълумотлар кўрсатилиши керак:</a:t>
            </a:r>
          </a:p>
          <a:p>
            <a:pPr algn="just">
              <a:spcBef>
                <a:spcPct val="0"/>
              </a:spcBef>
              <a:buClrTx/>
              <a:buFontTx/>
              <a:buNone/>
            </a:pPr>
            <a:r>
              <a:rPr lang="uz-Cyrl-UZ" altLang="ru-RU" sz="2200" dirty="0">
                <a:solidFill>
                  <a:schemeClr val="tx1"/>
                </a:solidFill>
                <a:latin typeface="+mn-lt"/>
                <a:cs typeface="Times New Roman" panose="02020603050405020304" pitchFamily="18" charset="0"/>
              </a:rPr>
              <a:t>мавжуд манфаатлар тўқнашуви тўғрисида хабар бераётган давлат органи ёки бошқа ташкилот ходимининг фамилияси, исми, отасининг исми ва лавозими, шунингдек жисмоний шахснинг шахсий идентификация рақами;</a:t>
            </a:r>
          </a:p>
          <a:p>
            <a:pPr algn="just">
              <a:spcBef>
                <a:spcPct val="0"/>
              </a:spcBef>
              <a:buClrTx/>
              <a:buFontTx/>
              <a:buNone/>
            </a:pPr>
            <a:r>
              <a:rPr lang="uz-Cyrl-UZ" altLang="ru-RU" sz="2200" dirty="0">
                <a:solidFill>
                  <a:schemeClr val="tx1"/>
                </a:solidFill>
                <a:latin typeface="+mn-lt"/>
                <a:cs typeface="Times New Roman" panose="02020603050405020304" pitchFamily="18" charset="0"/>
              </a:rPr>
              <a:t>давлат органи ёки бошқа ташкилот ходимининг манфаатлар тўқнашуви юзага келаётган яқин қариндошининг фамилияси, исми, отасининг исми, жисмоний шахснинг шахсий идентификация рақами (мавжуд бўлган тақдирда) ёхуд давлат органи ёки бошқа ташкилот ходимига алоқадор шахснинг номи ва солиқ тўловчининг идентификация рақами;</a:t>
            </a:r>
          </a:p>
          <a:p>
            <a:pPr algn="just">
              <a:spcBef>
                <a:spcPct val="0"/>
              </a:spcBef>
              <a:buClrTx/>
              <a:buFontTx/>
              <a:buNone/>
            </a:pPr>
            <a:r>
              <a:rPr lang="uz-Cyrl-UZ" altLang="ru-RU" sz="2200" dirty="0">
                <a:solidFill>
                  <a:schemeClr val="tx1"/>
                </a:solidFill>
                <a:latin typeface="+mn-lt"/>
                <a:cs typeface="Times New Roman" panose="02020603050405020304" pitchFamily="18" charset="0"/>
              </a:rPr>
              <a:t>мавжуд манфаатлар тўқнашуви тўғрисидаги ахборот.</a:t>
            </a:r>
          </a:p>
          <a:p>
            <a:pPr algn="just">
              <a:spcBef>
                <a:spcPct val="0"/>
              </a:spcBef>
              <a:buClrTx/>
              <a:buFontTx/>
              <a:buNone/>
            </a:pPr>
            <a:r>
              <a:rPr lang="uz-Cyrl-UZ" altLang="ru-RU" sz="2200" dirty="0">
                <a:solidFill>
                  <a:schemeClr val="tx1"/>
                </a:solidFill>
                <a:latin typeface="+mn-lt"/>
                <a:cs typeface="Times New Roman" panose="02020603050405020304" pitchFamily="18" charset="0"/>
              </a:rPr>
              <a:t>Мавжуд манфаатлар тўқнашуви тўғрисидаги хабарнома манфаатлар тўқнашувини тартибга солиш бўйича кўрилган чораларни ўз ичига олиши, давлат органи ёки бошқа ташкилот ходимининг ва (ёки) унинг бевосита раҳбарининг (айрим ҳолларда, унинг ўринбосарининг) ўз қўли билан қўйилган имзоси ёки электрон рақамли имзоси билан тасдиқланиши керак.</a:t>
            </a:r>
          </a:p>
        </p:txBody>
      </p:sp>
      <p:sp>
        <p:nvSpPr>
          <p:cNvPr id="21" name="Прямоугольник 9"/>
          <p:cNvSpPr>
            <a:spLocks noChangeArrowheads="1"/>
          </p:cNvSpPr>
          <p:nvPr/>
        </p:nvSpPr>
        <p:spPr bwMode="auto">
          <a:xfrm>
            <a:off x="1342823" y="160327"/>
            <a:ext cx="9912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ru-RU" altLang="ru-RU" sz="2800" b="1" dirty="0" err="1">
                <a:solidFill>
                  <a:srgbClr val="002060"/>
                </a:solidFill>
                <a:latin typeface="+mj-lt"/>
                <a:cs typeface="Times New Roman" panose="02020603050405020304" pitchFamily="18" charset="0"/>
              </a:rPr>
              <a:t>Мавжуд</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манфаатлар</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тўқнашуви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тўғрисидаги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хабарнома</a:t>
            </a:r>
            <a:endParaRPr lang="ru-RU" altLang="ru-RU" sz="2800" b="1" dirty="0">
              <a:solidFill>
                <a:srgbClr val="002060"/>
              </a:solidFill>
              <a:latin typeface="+mj-lt"/>
              <a:cs typeface="Times New Roman" panose="02020603050405020304" pitchFamily="18" charset="0"/>
            </a:endParaRPr>
          </a:p>
        </p:txBody>
      </p:sp>
      <p:sp>
        <p:nvSpPr>
          <p:cNvPr id="8" name="object 9"/>
          <p:cNvSpPr txBox="1"/>
          <p:nvPr/>
        </p:nvSpPr>
        <p:spPr>
          <a:xfrm>
            <a:off x="8434287" y="6434506"/>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14-моддаси</a:t>
            </a:r>
          </a:p>
        </p:txBody>
      </p:sp>
    </p:spTree>
    <p:extLst>
      <p:ext uri="{BB962C8B-B14F-4D97-AF65-F5344CB8AC3E}">
        <p14:creationId xmlns:p14="http://schemas.microsoft.com/office/powerpoint/2010/main" val="27407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Новгородская область получит 74 миллиона на поддержку малого и среднего  бизн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0" y="124027"/>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Прямоугольник 9"/>
          <p:cNvSpPr>
            <a:spLocks noChangeArrowheads="1"/>
          </p:cNvSpPr>
          <p:nvPr/>
        </p:nvSpPr>
        <p:spPr bwMode="auto">
          <a:xfrm>
            <a:off x="571497" y="1034203"/>
            <a:ext cx="1107122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0"/>
              </a:spcBef>
              <a:buClrTx/>
              <a:buFontTx/>
              <a:buNone/>
            </a:pPr>
            <a:r>
              <a:rPr lang="uz-Cyrl-UZ" altLang="ru-RU" sz="2400" b="1" dirty="0">
                <a:solidFill>
                  <a:schemeClr val="tx1"/>
                </a:solidFill>
                <a:latin typeface="+mn-lt"/>
                <a:cs typeface="Times New Roman" panose="02020603050405020304" pitchFamily="18" charset="0"/>
              </a:rPr>
              <a:t>Давлат органининг ёки бошқа ташкилотнинг ходими қуйидаги ҳолларда мавжуд манфаатлар тўқнашуви ўзига маълум бўлиб қолган пайтдан эътиборан бир иш куни ичида мавжуд манфаатлар тўқнашуви ҳақидаги белгиланган шаклдаги хабарномани тўлдириши ва ўзининг бевосита раҳбарига (ташкилот раҳбарига — юқори турувчи раҳбарга) ёки махсус бўлинмага тақдим этиши шарт, агар:</a:t>
            </a:r>
          </a:p>
          <a:p>
            <a:pPr algn="just">
              <a:spcBef>
                <a:spcPct val="0"/>
              </a:spcBef>
              <a:buClrTx/>
              <a:buFontTx/>
              <a:buNone/>
            </a:pPr>
            <a:r>
              <a:rPr lang="uz-Cyrl-UZ" altLang="ru-RU" sz="2200" dirty="0">
                <a:solidFill>
                  <a:schemeClr val="tx1"/>
                </a:solidFill>
                <a:latin typeface="+mn-lt"/>
                <a:cs typeface="Times New Roman" panose="02020603050405020304" pitchFamily="18" charset="0"/>
              </a:rPr>
              <a:t>яқин қариндошлари бевосита ходимнинг бўйсунувидаги ишга қабул қилинган бўлса (давлат фуқаролик хизмати лавозимларининг сиёсий гуруҳига кирувчи лавозимга ишга қабул қилинган ҳоллар бундан мустасно) ёки ходимнинг ишига фуқаролик-ҳуқуқий шартнома асосида ўзига алоқадор шахслар жалб этилган бўлса;</a:t>
            </a:r>
          </a:p>
          <a:p>
            <a:pPr algn="just">
              <a:spcBef>
                <a:spcPct val="0"/>
              </a:spcBef>
              <a:buClrTx/>
              <a:buFontTx/>
              <a:buNone/>
            </a:pPr>
            <a:r>
              <a:rPr lang="uz-Cyrl-UZ" altLang="ru-RU" sz="2200" dirty="0">
                <a:solidFill>
                  <a:schemeClr val="tx1"/>
                </a:solidFill>
                <a:latin typeface="+mn-lt"/>
                <a:cs typeface="Times New Roman" panose="02020603050405020304" pitchFamily="18" charset="0"/>
              </a:rPr>
              <a:t>у ўзига алоқадор шахсларга тааллуқли масалалар бўйича қарорлар қабул қилишда иштирок этаётган бўлса;</a:t>
            </a:r>
          </a:p>
          <a:p>
            <a:pPr algn="just">
              <a:spcBef>
                <a:spcPct val="0"/>
              </a:spcBef>
              <a:buClrTx/>
              <a:buFontTx/>
              <a:buNone/>
            </a:pPr>
            <a:r>
              <a:rPr lang="uz-Cyrl-UZ" altLang="ru-RU" sz="2200" dirty="0">
                <a:solidFill>
                  <a:schemeClr val="tx1"/>
                </a:solidFill>
                <a:latin typeface="+mn-lt"/>
                <a:cs typeface="Times New Roman" panose="02020603050405020304" pitchFamily="18" charset="0"/>
              </a:rPr>
              <a:t>яқин қариндоши текширув ўтказилаётган объектда (юридик шахсда) текширув йўналиши бўйича масъул мансабдор шахс сифатида ишлаётган бўлса ёки мазкур текширув объекти (юридик шахс) унга алоқадор шахс бўлса;</a:t>
            </a:r>
          </a:p>
          <a:p>
            <a:pPr algn="just">
              <a:spcBef>
                <a:spcPct val="0"/>
              </a:spcBef>
              <a:buClrTx/>
              <a:buFontTx/>
              <a:buNone/>
            </a:pPr>
            <a:r>
              <a:rPr lang="uz-Cyrl-UZ" altLang="ru-RU" sz="2200" dirty="0">
                <a:solidFill>
                  <a:schemeClr val="tx1"/>
                </a:solidFill>
                <a:latin typeface="+mn-lt"/>
                <a:cs typeface="Times New Roman" panose="02020603050405020304" pitchFamily="18" charset="0"/>
              </a:rPr>
              <a:t>бошқа ҳар қандай мавжуд манфаатлар тўқнашуви ўзига маълум бўлиб қолса.</a:t>
            </a:r>
          </a:p>
        </p:txBody>
      </p:sp>
      <p:sp>
        <p:nvSpPr>
          <p:cNvPr id="21" name="Прямоугольник 9"/>
          <p:cNvSpPr>
            <a:spLocks noChangeArrowheads="1"/>
          </p:cNvSpPr>
          <p:nvPr/>
        </p:nvSpPr>
        <p:spPr bwMode="auto">
          <a:xfrm>
            <a:off x="1342823" y="160327"/>
            <a:ext cx="99124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ru-RU" altLang="ru-RU" sz="2800" b="1" dirty="0" err="1">
                <a:solidFill>
                  <a:srgbClr val="002060"/>
                </a:solidFill>
                <a:latin typeface="+mj-lt"/>
                <a:cs typeface="Times New Roman" panose="02020603050405020304" pitchFamily="18" charset="0"/>
              </a:rPr>
              <a:t>Мавжуд</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манфаатлар</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тўқнашуви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тўғрисидаги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хабарномани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тақдим</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этиш</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тартиби</a:t>
            </a:r>
            <a:endParaRPr lang="ru-RU" altLang="ru-RU" sz="2800" b="1" dirty="0">
              <a:solidFill>
                <a:srgbClr val="002060"/>
              </a:solidFill>
              <a:latin typeface="+mj-lt"/>
              <a:cs typeface="Times New Roman" panose="02020603050405020304" pitchFamily="18" charset="0"/>
            </a:endParaRPr>
          </a:p>
        </p:txBody>
      </p:sp>
      <p:sp>
        <p:nvSpPr>
          <p:cNvPr id="8" name="object 9"/>
          <p:cNvSpPr txBox="1"/>
          <p:nvPr/>
        </p:nvSpPr>
        <p:spPr>
          <a:xfrm>
            <a:off x="8434287" y="6434506"/>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15-моддаси</a:t>
            </a:r>
          </a:p>
        </p:txBody>
      </p:sp>
    </p:spTree>
    <p:extLst>
      <p:ext uri="{BB962C8B-B14F-4D97-AF65-F5344CB8AC3E}">
        <p14:creationId xmlns:p14="http://schemas.microsoft.com/office/powerpoint/2010/main" val="11432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Новгородская область получит 74 миллиона на поддержку малого и среднего  бизн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0" y="124027"/>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Прямоугольник 9"/>
          <p:cNvSpPr>
            <a:spLocks noChangeArrowheads="1"/>
          </p:cNvSpPr>
          <p:nvPr/>
        </p:nvSpPr>
        <p:spPr bwMode="auto">
          <a:xfrm>
            <a:off x="571497" y="1352424"/>
            <a:ext cx="110712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0"/>
              </a:spcBef>
              <a:buClrTx/>
              <a:buFontTx/>
              <a:buNone/>
            </a:pPr>
            <a:r>
              <a:rPr lang="uz-Cyrl-UZ" altLang="ru-RU" sz="2800" dirty="0">
                <a:solidFill>
                  <a:schemeClr val="tx1"/>
                </a:solidFill>
                <a:latin typeface="+mn-lt"/>
                <a:cs typeface="Times New Roman" panose="02020603050405020304" pitchFamily="18" charset="0"/>
              </a:rPr>
              <a:t>Давлат органининг ёки бошқа ташкилотнинг </a:t>
            </a:r>
            <a:r>
              <a:rPr lang="uz-Cyrl-UZ" altLang="ru-RU" sz="2800" b="1" dirty="0">
                <a:solidFill>
                  <a:schemeClr val="tx1"/>
                </a:solidFill>
                <a:latin typeface="+mn-lt"/>
                <a:cs typeface="Times New Roman" panose="02020603050405020304" pitchFamily="18" charset="0"/>
              </a:rPr>
              <a:t>раҳбар ходими </a:t>
            </a:r>
            <a:r>
              <a:rPr lang="uz-Cyrl-UZ" altLang="ru-RU" sz="2800" dirty="0">
                <a:solidFill>
                  <a:schemeClr val="tx1"/>
                </a:solidFill>
                <a:latin typeface="+mn-lt"/>
                <a:cs typeface="Times New Roman" panose="02020603050405020304" pitchFamily="18" charset="0"/>
              </a:rPr>
              <a:t>ҳамда </a:t>
            </a:r>
            <a:r>
              <a:rPr lang="uz-Cyrl-UZ" altLang="ru-RU" sz="2800" b="1" dirty="0">
                <a:solidFill>
                  <a:schemeClr val="tx1"/>
                </a:solidFill>
                <a:latin typeface="+mn-lt"/>
                <a:cs typeface="Times New Roman" panose="02020603050405020304" pitchFamily="18" charset="0"/>
              </a:rPr>
              <a:t>махсус бўлинманинг раҳбари </a:t>
            </a:r>
            <a:r>
              <a:rPr lang="uz-Cyrl-UZ" altLang="ru-RU" sz="2800" dirty="0">
                <a:solidFill>
                  <a:schemeClr val="tx1"/>
                </a:solidFill>
                <a:latin typeface="+mn-lt"/>
                <a:cs typeface="Times New Roman" panose="02020603050405020304" pitchFamily="18" charset="0"/>
              </a:rPr>
              <a:t>манфаатлар тўқнашувини тартибга солиш учун </a:t>
            </a:r>
            <a:r>
              <a:rPr lang="uz-Cyrl-UZ" altLang="ru-RU" sz="2800" b="1" dirty="0">
                <a:solidFill>
                  <a:schemeClr val="tx1"/>
                </a:solidFill>
                <a:latin typeface="+mn-lt"/>
                <a:cs typeface="Times New Roman" panose="02020603050405020304" pitchFamily="18" charset="0"/>
              </a:rPr>
              <a:t>масъул </a:t>
            </a:r>
            <a:r>
              <a:rPr lang="uz-Cyrl-UZ" altLang="ru-RU" sz="2800" dirty="0">
                <a:solidFill>
                  <a:schemeClr val="tx1"/>
                </a:solidFill>
                <a:latin typeface="+mn-lt"/>
                <a:cs typeface="Times New Roman" panose="02020603050405020304" pitchFamily="18" charset="0"/>
              </a:rPr>
              <a:t>ҳисобланади.</a:t>
            </a:r>
          </a:p>
          <a:p>
            <a:pPr algn="just">
              <a:spcBef>
                <a:spcPct val="0"/>
              </a:spcBef>
              <a:buClrTx/>
              <a:buFontTx/>
              <a:buNone/>
            </a:pPr>
            <a:r>
              <a:rPr lang="uz-Cyrl-UZ" altLang="ru-RU" sz="2800" dirty="0">
                <a:solidFill>
                  <a:schemeClr val="tx1"/>
                </a:solidFill>
                <a:latin typeface="+mn-lt"/>
                <a:cs typeface="Times New Roman" panose="02020603050405020304" pitchFamily="18" charset="0"/>
              </a:rPr>
              <a:t>Давлат органлари ёки бошқа ташкилотлар таркибий бўлинмасининг раҳбари мавжуд манфаатлар тўқнашувини тартибга солиш бўйича ўз ваколатлари доирасида кўрилган чоралар тўғрисида </a:t>
            </a:r>
            <a:r>
              <a:rPr lang="uz-Cyrl-UZ" altLang="ru-RU" sz="2800" b="1" dirty="0">
                <a:solidFill>
                  <a:schemeClr val="tx1"/>
                </a:solidFill>
                <a:latin typeface="+mn-lt"/>
                <a:cs typeface="Times New Roman" panose="02020603050405020304" pitchFamily="18" charset="0"/>
              </a:rPr>
              <a:t>махсус бўлинмага</a:t>
            </a:r>
            <a:r>
              <a:rPr lang="uz-Cyrl-UZ" altLang="ru-RU" sz="2800" dirty="0">
                <a:solidFill>
                  <a:schemeClr val="tx1"/>
                </a:solidFill>
                <a:latin typeface="+mn-lt"/>
                <a:cs typeface="Times New Roman" panose="02020603050405020304" pitchFamily="18" charset="0"/>
              </a:rPr>
              <a:t> </a:t>
            </a:r>
            <a:r>
              <a:rPr lang="uz-Cyrl-UZ" altLang="ru-RU" sz="2800" b="1" dirty="0">
                <a:solidFill>
                  <a:schemeClr val="tx1"/>
                </a:solidFill>
                <a:latin typeface="+mn-lt"/>
                <a:cs typeface="Times New Roman" panose="02020603050405020304" pitchFamily="18" charset="0"/>
              </a:rPr>
              <a:t>бир иш куни </a:t>
            </a:r>
            <a:r>
              <a:rPr lang="uz-Cyrl-UZ" altLang="ru-RU" sz="2800" dirty="0">
                <a:solidFill>
                  <a:schemeClr val="tx1"/>
                </a:solidFill>
                <a:latin typeface="+mn-lt"/>
                <a:cs typeface="Times New Roman" panose="02020603050405020304" pitchFamily="18" charset="0"/>
              </a:rPr>
              <a:t>ичида ахборот тақдим этиши шарт.</a:t>
            </a:r>
          </a:p>
          <a:p>
            <a:pPr algn="just">
              <a:spcBef>
                <a:spcPct val="0"/>
              </a:spcBef>
              <a:buClrTx/>
              <a:buFontTx/>
              <a:buNone/>
            </a:pPr>
            <a:r>
              <a:rPr lang="uz-Cyrl-UZ" altLang="ru-RU" sz="2800" dirty="0">
                <a:solidFill>
                  <a:schemeClr val="tx1"/>
                </a:solidFill>
                <a:latin typeface="+mn-lt"/>
                <a:cs typeface="Times New Roman" panose="02020603050405020304" pitchFamily="18" charset="0"/>
              </a:rPr>
              <a:t>Махсус бўлинма кўрилган чораларнинг етарлилиги (тўғрилиги) тўғрисидаги масалани кўриб чиқиш учун ахборотни </a:t>
            </a:r>
            <a:r>
              <a:rPr lang="uz-Cyrl-UZ" altLang="ru-RU" sz="2800" b="1" dirty="0">
                <a:solidFill>
                  <a:schemeClr val="tx1"/>
                </a:solidFill>
                <a:latin typeface="+mn-lt"/>
                <a:cs typeface="Times New Roman" panose="02020603050405020304" pitchFamily="18" charset="0"/>
              </a:rPr>
              <a:t>уч иш куни </a:t>
            </a:r>
            <a:r>
              <a:rPr lang="uz-Cyrl-UZ" altLang="ru-RU" sz="2800" dirty="0">
                <a:solidFill>
                  <a:schemeClr val="tx1"/>
                </a:solidFill>
                <a:latin typeface="+mn-lt"/>
                <a:cs typeface="Times New Roman" panose="02020603050405020304" pitchFamily="18" charset="0"/>
              </a:rPr>
              <a:t>ичида </a:t>
            </a:r>
            <a:r>
              <a:rPr lang="uz-Cyrl-UZ" altLang="ru-RU" sz="2800" b="1" dirty="0">
                <a:solidFill>
                  <a:schemeClr val="tx1"/>
                </a:solidFill>
                <a:latin typeface="+mn-lt"/>
                <a:cs typeface="Times New Roman" panose="02020603050405020304" pitchFamily="18" charset="0"/>
              </a:rPr>
              <a:t>одоб-ахлоқ комиссиясига </a:t>
            </a:r>
            <a:r>
              <a:rPr lang="uz-Cyrl-UZ" altLang="ru-RU" sz="2800" dirty="0">
                <a:solidFill>
                  <a:schemeClr val="tx1"/>
                </a:solidFill>
                <a:latin typeface="+mn-lt"/>
                <a:cs typeface="Times New Roman" panose="02020603050405020304" pitchFamily="18" charset="0"/>
              </a:rPr>
              <a:t>тақдим этади.</a:t>
            </a:r>
          </a:p>
        </p:txBody>
      </p:sp>
      <p:sp>
        <p:nvSpPr>
          <p:cNvPr id="21" name="Прямоугольник 9"/>
          <p:cNvSpPr>
            <a:spLocks noChangeArrowheads="1"/>
          </p:cNvSpPr>
          <p:nvPr/>
        </p:nvSpPr>
        <p:spPr bwMode="auto">
          <a:xfrm>
            <a:off x="1342823" y="160327"/>
            <a:ext cx="99124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ru-RU" altLang="ru-RU" sz="2800" b="1" dirty="0" err="1">
                <a:solidFill>
                  <a:srgbClr val="002060"/>
                </a:solidFill>
                <a:latin typeface="+mj-lt"/>
                <a:cs typeface="Times New Roman" panose="02020603050405020304" pitchFamily="18" charset="0"/>
              </a:rPr>
              <a:t>Мавжуд</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манфаатлар</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тўқнашуви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тўғрисидаги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хабарномани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кўриб</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чиқиш</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тартиби</a:t>
            </a:r>
            <a:endParaRPr lang="ru-RU" altLang="ru-RU" sz="2800" b="1" dirty="0">
              <a:solidFill>
                <a:srgbClr val="002060"/>
              </a:solidFill>
              <a:latin typeface="+mj-lt"/>
              <a:cs typeface="Times New Roman" panose="02020603050405020304" pitchFamily="18" charset="0"/>
            </a:endParaRPr>
          </a:p>
        </p:txBody>
      </p:sp>
      <p:sp>
        <p:nvSpPr>
          <p:cNvPr id="8" name="object 9"/>
          <p:cNvSpPr txBox="1"/>
          <p:nvPr/>
        </p:nvSpPr>
        <p:spPr>
          <a:xfrm>
            <a:off x="8434287" y="6434506"/>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16-моддаси</a:t>
            </a:r>
          </a:p>
        </p:txBody>
      </p:sp>
    </p:spTree>
    <p:extLst>
      <p:ext uri="{BB962C8B-B14F-4D97-AF65-F5344CB8AC3E}">
        <p14:creationId xmlns:p14="http://schemas.microsoft.com/office/powerpoint/2010/main" val="110189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95846"/>
          </a:xfrm>
        </p:spPr>
        <p:txBody>
          <a:bodyPr>
            <a:noAutofit/>
          </a:bodyPr>
          <a:lstStyle/>
          <a:p>
            <a:pPr algn="ctr"/>
            <a:r>
              <a:rPr lang="ru-RU" sz="2800" b="1" dirty="0">
                <a:solidFill>
                  <a:srgbClr val="002060"/>
                </a:solidFill>
              </a:rPr>
              <a:t> </a:t>
            </a:r>
            <a:r>
              <a:rPr lang="ru-RU" sz="2800" b="1" dirty="0" err="1">
                <a:solidFill>
                  <a:srgbClr val="002060"/>
                </a:solidFill>
              </a:rPr>
              <a:t>Эҳтимолий</a:t>
            </a:r>
            <a:r>
              <a:rPr lang="ru-RU" sz="2800" b="1" dirty="0">
                <a:solidFill>
                  <a:srgbClr val="002060"/>
                </a:solidFill>
              </a:rPr>
              <a:t> </a:t>
            </a:r>
            <a:r>
              <a:rPr lang="ru-RU" sz="2800" b="1" dirty="0" err="1">
                <a:solidFill>
                  <a:srgbClr val="002060"/>
                </a:solidFill>
              </a:rPr>
              <a:t>манфаатлар</a:t>
            </a:r>
            <a:r>
              <a:rPr lang="ru-RU" sz="2800" b="1" dirty="0">
                <a:solidFill>
                  <a:srgbClr val="002060"/>
                </a:solidFill>
              </a:rPr>
              <a:t> </a:t>
            </a:r>
            <a:r>
              <a:rPr lang="ru-RU" sz="2800" b="1" dirty="0" err="1">
                <a:solidFill>
                  <a:srgbClr val="002060"/>
                </a:solidFill>
              </a:rPr>
              <a:t>тўқнашуви</a:t>
            </a:r>
            <a:r>
              <a:rPr lang="ru-RU" sz="2800" b="1" dirty="0">
                <a:solidFill>
                  <a:srgbClr val="002060"/>
                </a:solidFill>
              </a:rPr>
              <a:t> </a:t>
            </a:r>
            <a:r>
              <a:rPr lang="ru-RU" sz="2800" b="1" dirty="0" err="1">
                <a:solidFill>
                  <a:srgbClr val="002060"/>
                </a:solidFill>
              </a:rPr>
              <a:t>тўғрисидаги</a:t>
            </a:r>
            <a:r>
              <a:rPr lang="ru-RU" sz="2800" b="1" dirty="0">
                <a:solidFill>
                  <a:srgbClr val="002060"/>
                </a:solidFill>
              </a:rPr>
              <a:t> декларация</a:t>
            </a:r>
            <a:endParaRPr lang="en-US" sz="2800" b="1" dirty="0">
              <a:solidFill>
                <a:srgbClr val="002060"/>
              </a:solidFill>
            </a:endParaRPr>
          </a:p>
        </p:txBody>
      </p:sp>
      <p:sp>
        <p:nvSpPr>
          <p:cNvPr id="3" name="Donut 2"/>
          <p:cNvSpPr/>
          <p:nvPr/>
        </p:nvSpPr>
        <p:spPr>
          <a:xfrm>
            <a:off x="511635" y="1980695"/>
            <a:ext cx="3519523" cy="3519523"/>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02" name="Donut 101"/>
          <p:cNvSpPr/>
          <p:nvPr/>
        </p:nvSpPr>
        <p:spPr>
          <a:xfrm>
            <a:off x="320020" y="1805601"/>
            <a:ext cx="3871476" cy="3871476"/>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grpSp>
        <p:nvGrpSpPr>
          <p:cNvPr id="107" name="Group 106"/>
          <p:cNvGrpSpPr/>
          <p:nvPr/>
        </p:nvGrpSpPr>
        <p:grpSpPr>
          <a:xfrm>
            <a:off x="2895569" y="827031"/>
            <a:ext cx="9090492" cy="1121795"/>
            <a:chOff x="4113734" y="1462930"/>
            <a:chExt cx="9092860" cy="1122088"/>
          </a:xfrm>
        </p:grpSpPr>
        <p:sp>
          <p:nvSpPr>
            <p:cNvPr id="4"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3" name="TextBox 12"/>
            <p:cNvSpPr txBox="1"/>
            <p:nvPr/>
          </p:nvSpPr>
          <p:spPr>
            <a:xfrm>
              <a:off x="5217110" y="1594071"/>
              <a:ext cx="7989484" cy="877392"/>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давлат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органи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ташкилот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ходимининг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лавозими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ҳамда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унинг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фамилияси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исми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отасининг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исми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шунингдек</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унинг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жисмоний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шахснинг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шахсий</a:t>
              </a:r>
              <a:r>
                <a:rPr lang="ru-RU" sz="1700" b="1" dirty="0">
                  <a:solidFill>
                    <a:srgbClr val="0070C0"/>
                  </a:solidFill>
                  <a:latin typeface="Calibri" panose="020F0502020204030204" pitchFamily="34" charset="0"/>
                  <a:ea typeface="Calibri" panose="020F0502020204030204" pitchFamily="34" charset="0"/>
                </a:rPr>
                <a:t> идентификация </a:t>
              </a:r>
              <a:r>
                <a:rPr lang="ru-RU" sz="1700" b="1" dirty="0" err="1">
                  <a:solidFill>
                    <a:srgbClr val="0070C0"/>
                  </a:solidFill>
                  <a:latin typeface="Calibri" panose="020F0502020204030204" pitchFamily="34" charset="0"/>
                  <a:ea typeface="Calibri" panose="020F0502020204030204" pitchFamily="34" charset="0"/>
                </a:rPr>
                <a:t>рақами</a:t>
              </a:r>
              <a:r>
                <a:rPr lang="ru-RU" sz="1700" b="1" dirty="0">
                  <a:solidFill>
                    <a:srgbClr val="0070C0"/>
                  </a:solidFill>
                  <a:latin typeface="Calibri" panose="020F0502020204030204" pitchFamily="34" charset="0"/>
                  <a:ea typeface="Calibri" panose="020F0502020204030204" pitchFamily="34" charset="0"/>
                </a:rPr>
                <a:t>;</a:t>
              </a:r>
            </a:p>
          </p:txBody>
        </p:sp>
        <p:sp>
          <p:nvSpPr>
            <p:cNvPr id="103"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6" name="Group 5"/>
          <p:cNvGrpSpPr/>
          <p:nvPr/>
        </p:nvGrpSpPr>
        <p:grpSpPr>
          <a:xfrm>
            <a:off x="4032761" y="2003841"/>
            <a:ext cx="7528238" cy="1138773"/>
            <a:chOff x="4878898" y="3235481"/>
            <a:chExt cx="7528238" cy="1138773"/>
          </a:xfrm>
        </p:grpSpPr>
        <p:sp>
          <p:nvSpPr>
            <p:cNvPr id="19"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1" name="TextBox 20"/>
            <p:cNvSpPr txBox="1"/>
            <p:nvPr/>
          </p:nvSpPr>
          <p:spPr>
            <a:xfrm>
              <a:off x="5883645" y="3235481"/>
              <a:ext cx="6523491" cy="1138773"/>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давлат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органи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ташкилот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ходими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яқин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қариндошларининг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фамилияси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исми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ва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отасининг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исми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уларнинг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жисмоний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шахснинг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шахсий</a:t>
              </a:r>
              <a:r>
                <a:rPr lang="ru-RU" sz="1700" b="1" dirty="0">
                  <a:solidFill>
                    <a:srgbClr val="0070C0"/>
                  </a:solidFill>
                  <a:latin typeface="Calibri" panose="020F0502020204030204" pitchFamily="34" charset="0"/>
                  <a:ea typeface="Calibri" panose="020F0502020204030204" pitchFamily="34" charset="0"/>
                </a:rPr>
                <a:t> идентификация </a:t>
              </a:r>
              <a:r>
                <a:rPr lang="ru-RU" sz="1700" b="1" dirty="0" err="1">
                  <a:solidFill>
                    <a:srgbClr val="0070C0"/>
                  </a:solidFill>
                  <a:latin typeface="Calibri" panose="020F0502020204030204" pitchFamily="34" charset="0"/>
                  <a:ea typeface="Calibri" panose="020F0502020204030204" pitchFamily="34" charset="0"/>
                </a:rPr>
                <a:t>рақами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мавжуд</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тақдирда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шунингдек</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иш</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жойи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ва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лавозими</a:t>
              </a:r>
              <a:r>
                <a:rPr lang="ru-RU" sz="1700" b="1" dirty="0">
                  <a:solidFill>
                    <a:srgbClr val="0070C0"/>
                  </a:solidFill>
                  <a:latin typeface="Calibri" panose="020F0502020204030204" pitchFamily="34" charset="0"/>
                  <a:ea typeface="Calibri" panose="020F0502020204030204" pitchFamily="34" charset="0"/>
                </a:rPr>
                <a:t>;</a:t>
              </a:r>
            </a:p>
          </p:txBody>
        </p:sp>
        <p:sp>
          <p:nvSpPr>
            <p:cNvPr id="105"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sp>
        <p:nvSpPr>
          <p:cNvPr id="18" name="Прямоугольник 1"/>
          <p:cNvSpPr>
            <a:spLocks noChangeArrowheads="1"/>
          </p:cNvSpPr>
          <p:nvPr/>
        </p:nvSpPr>
        <p:spPr bwMode="auto">
          <a:xfrm>
            <a:off x="590962" y="2770960"/>
            <a:ext cx="34401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Tx/>
              <a:buNone/>
            </a:pPr>
            <a:r>
              <a:rPr lang="ru-RU" altLang="ru-RU" sz="2400" dirty="0" err="1">
                <a:solidFill>
                  <a:srgbClr val="002060"/>
                </a:solidFill>
                <a:cs typeface="Calibri" panose="020F0502020204030204" pitchFamily="34" charset="0"/>
              </a:rPr>
              <a:t>Эҳтимолий</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манфаатлар</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тўқнашуви</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тўғрисидаги</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декларацияда</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қуйидаги</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маълумотлар</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кўрсатилиши</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керак</a:t>
            </a:r>
            <a:r>
              <a:rPr lang="ru-RU" altLang="ru-RU" sz="2400" dirty="0">
                <a:solidFill>
                  <a:srgbClr val="002060"/>
                </a:solidFill>
                <a:cs typeface="Calibri" panose="020F0502020204030204" pitchFamily="34" charset="0"/>
              </a:rPr>
              <a:t>:</a:t>
            </a:r>
          </a:p>
        </p:txBody>
      </p:sp>
      <p:grpSp>
        <p:nvGrpSpPr>
          <p:cNvPr id="14" name="Group 5"/>
          <p:cNvGrpSpPr/>
          <p:nvPr/>
        </p:nvGrpSpPr>
        <p:grpSpPr>
          <a:xfrm>
            <a:off x="4191496" y="3259094"/>
            <a:ext cx="7528238" cy="1129014"/>
            <a:chOff x="4878898" y="3243971"/>
            <a:chExt cx="7528238" cy="1129014"/>
          </a:xfrm>
        </p:grpSpPr>
        <p:sp>
          <p:nvSpPr>
            <p:cNvPr id="15"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6" name="TextBox 15"/>
            <p:cNvSpPr txBox="1"/>
            <p:nvPr/>
          </p:nvSpPr>
          <p:spPr>
            <a:xfrm>
              <a:off x="5883645" y="3366286"/>
              <a:ext cx="6523491" cy="877163"/>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давлат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органининг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ташкилотнинг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ходими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унинг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яқин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қариндошлари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акциядор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акциядорлик</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жамиятининг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расмий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номи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ва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унинг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солиқ</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тўловчининг</a:t>
              </a:r>
              <a:r>
                <a:rPr lang="ru-RU" sz="1700" b="1" dirty="0">
                  <a:solidFill>
                    <a:srgbClr val="0070C0"/>
                  </a:solidFill>
                  <a:latin typeface="Calibri" panose="020F0502020204030204" pitchFamily="34" charset="0"/>
                  <a:ea typeface="Calibri" panose="020F0502020204030204" pitchFamily="34" charset="0"/>
                </a:rPr>
                <a:t> идентификация </a:t>
              </a:r>
              <a:r>
                <a:rPr lang="ru-RU" sz="1700" b="1" dirty="0" err="1">
                  <a:solidFill>
                    <a:srgbClr val="0070C0"/>
                  </a:solidFill>
                  <a:latin typeface="Calibri" panose="020F0502020204030204" pitchFamily="34" charset="0"/>
                  <a:ea typeface="Calibri" panose="020F0502020204030204" pitchFamily="34" charset="0"/>
                </a:rPr>
                <a:t>рақами</a:t>
              </a:r>
              <a:r>
                <a:rPr lang="ru-RU" sz="1700" b="1" dirty="0">
                  <a:solidFill>
                    <a:srgbClr val="0070C0"/>
                  </a:solidFill>
                  <a:latin typeface="Calibri" panose="020F0502020204030204" pitchFamily="34" charset="0"/>
                  <a:ea typeface="Calibri" panose="020F0502020204030204" pitchFamily="34" charset="0"/>
                </a:rPr>
                <a:t>;</a:t>
              </a:r>
            </a:p>
          </p:txBody>
        </p:sp>
        <p:sp>
          <p:nvSpPr>
            <p:cNvPr id="17"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ru-RU" sz="4399" kern="0" dirty="0">
                  <a:solidFill>
                    <a:schemeClr val="bg1"/>
                  </a:solidFill>
                  <a:latin typeface="Arial" pitchFamily="34" charset="0"/>
                  <a:cs typeface="Arial" pitchFamily="34" charset="0"/>
                </a:rPr>
                <a:t>3</a:t>
              </a:r>
              <a:endParaRPr lang="en-US" sz="4399" kern="0" dirty="0">
                <a:solidFill>
                  <a:schemeClr val="bg1"/>
                </a:solidFill>
                <a:latin typeface="Arial" pitchFamily="34" charset="0"/>
                <a:cs typeface="Arial" pitchFamily="34" charset="0"/>
              </a:endParaRPr>
            </a:p>
          </p:txBody>
        </p:sp>
      </p:grpSp>
      <p:grpSp>
        <p:nvGrpSpPr>
          <p:cNvPr id="20" name="Group 5"/>
          <p:cNvGrpSpPr/>
          <p:nvPr/>
        </p:nvGrpSpPr>
        <p:grpSpPr>
          <a:xfrm>
            <a:off x="3737687" y="4459596"/>
            <a:ext cx="7823312" cy="1138773"/>
            <a:chOff x="4878898" y="3235481"/>
            <a:chExt cx="7823312" cy="1138773"/>
          </a:xfrm>
        </p:grpSpPr>
        <p:sp>
          <p:nvSpPr>
            <p:cNvPr id="22"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3" name="TextBox 22"/>
            <p:cNvSpPr txBox="1"/>
            <p:nvPr/>
          </p:nvSpPr>
          <p:spPr>
            <a:xfrm>
              <a:off x="5883645" y="3235481"/>
              <a:ext cx="6818565" cy="1138773"/>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давлат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органи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ташкилот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ходимининг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яқин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қариндоши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муассис</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иштирокчи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бошқарув</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органи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аъзоси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юридик</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шахснинг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расмий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номи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шунингдек</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унинг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солиқ</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тўловчининг</a:t>
              </a:r>
              <a:r>
                <a:rPr lang="ru-RU" sz="1700" b="1" dirty="0">
                  <a:solidFill>
                    <a:srgbClr val="0070C0"/>
                  </a:solidFill>
                  <a:latin typeface="Calibri" panose="020F0502020204030204" pitchFamily="34" charset="0"/>
                  <a:ea typeface="Calibri" panose="020F0502020204030204" pitchFamily="34" charset="0"/>
                </a:rPr>
                <a:t> идентификация </a:t>
              </a:r>
              <a:r>
                <a:rPr lang="ru-RU" sz="1700" b="1" dirty="0" err="1">
                  <a:solidFill>
                    <a:srgbClr val="0070C0"/>
                  </a:solidFill>
                  <a:latin typeface="Calibri" panose="020F0502020204030204" pitchFamily="34" charset="0"/>
                  <a:ea typeface="Calibri" panose="020F0502020204030204" pitchFamily="34" charset="0"/>
                </a:rPr>
                <a:t>рақами</a:t>
              </a:r>
              <a:r>
                <a:rPr lang="ru-RU" sz="1700" b="1" dirty="0">
                  <a:solidFill>
                    <a:srgbClr val="0070C0"/>
                  </a:solidFill>
                  <a:latin typeface="Calibri" panose="020F0502020204030204" pitchFamily="34" charset="0"/>
                  <a:ea typeface="Calibri" panose="020F0502020204030204" pitchFamily="34" charset="0"/>
                </a:rPr>
                <a:t>.</a:t>
              </a:r>
            </a:p>
          </p:txBody>
        </p:sp>
        <p:sp>
          <p:nvSpPr>
            <p:cNvPr id="24"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ru-RU" sz="4399" kern="0" dirty="0">
                  <a:solidFill>
                    <a:schemeClr val="bg1"/>
                  </a:solidFill>
                  <a:latin typeface="Arial" pitchFamily="34" charset="0"/>
                  <a:cs typeface="Arial" pitchFamily="34" charset="0"/>
                </a:rPr>
                <a:t>4</a:t>
              </a:r>
              <a:endParaRPr lang="en-US" sz="4399" kern="0" dirty="0">
                <a:solidFill>
                  <a:schemeClr val="bg1"/>
                </a:solidFill>
                <a:latin typeface="Arial" pitchFamily="34" charset="0"/>
                <a:cs typeface="Arial" pitchFamily="34" charset="0"/>
              </a:endParaRPr>
            </a:p>
          </p:txBody>
        </p:sp>
      </p:grpSp>
      <p:sp>
        <p:nvSpPr>
          <p:cNvPr id="25" name="Прямоугольник 24"/>
          <p:cNvSpPr/>
          <p:nvPr/>
        </p:nvSpPr>
        <p:spPr>
          <a:xfrm>
            <a:off x="-627060" y="6355935"/>
            <a:ext cx="4083527" cy="369332"/>
          </a:xfrm>
          <a:prstGeom prst="rect">
            <a:avLst/>
          </a:prstGeom>
        </p:spPr>
        <p:txBody>
          <a:bodyPr wrap="square">
            <a:spAutoFit/>
          </a:bodyPr>
          <a:lstStyle/>
          <a:p>
            <a:pPr algn="ctr"/>
            <a:r>
              <a:rPr lang="uz-Cyrl-UZ" i="1" dirty="0">
                <a:cs typeface="Calibri" panose="020F0502020204030204" pitchFamily="34" charset="0"/>
              </a:rPr>
              <a:t>Қонуннинг 17-моддаси </a:t>
            </a:r>
            <a:endParaRPr lang="ru-RU" b="1" dirty="0">
              <a:solidFill>
                <a:srgbClr val="0070C0"/>
              </a:solidFill>
              <a:cs typeface="Calibri" panose="020F0502020204030204" pitchFamily="34" charset="0"/>
            </a:endParaRPr>
          </a:p>
        </p:txBody>
      </p:sp>
      <p:grpSp>
        <p:nvGrpSpPr>
          <p:cNvPr id="26" name="Group 106"/>
          <p:cNvGrpSpPr/>
          <p:nvPr/>
        </p:nvGrpSpPr>
        <p:grpSpPr>
          <a:xfrm>
            <a:off x="3176257" y="5699151"/>
            <a:ext cx="9090492" cy="1121795"/>
            <a:chOff x="4113734" y="1462930"/>
            <a:chExt cx="9092860" cy="1122088"/>
          </a:xfrm>
        </p:grpSpPr>
        <p:sp>
          <p:nvSpPr>
            <p:cNvPr id="27"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8" name="TextBox 27"/>
            <p:cNvSpPr txBox="1"/>
            <p:nvPr/>
          </p:nvSpPr>
          <p:spPr>
            <a:xfrm>
              <a:off x="5217110" y="1594072"/>
              <a:ext cx="7989484" cy="877392"/>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Эҳтимолий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манфаатлар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тўқнашуви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тўғрисидаги</a:t>
              </a:r>
              <a:r>
                <a:rPr lang="ru-RU" sz="1700" b="1" dirty="0">
                  <a:solidFill>
                    <a:srgbClr val="0070C0"/>
                  </a:solidFill>
                  <a:latin typeface="Calibri" panose="020F0502020204030204" pitchFamily="34" charset="0"/>
                  <a:ea typeface="Calibri" panose="020F0502020204030204" pitchFamily="34" charset="0"/>
                </a:rPr>
                <a:t> декларация </a:t>
              </a:r>
              <a:r>
                <a:rPr lang="ru-RU" sz="1700" b="1" dirty="0" err="1">
                  <a:solidFill>
                    <a:srgbClr val="0070C0"/>
                  </a:solidFill>
                  <a:latin typeface="Calibri" panose="020F0502020204030204" pitchFamily="34" charset="0"/>
                  <a:ea typeface="Calibri" panose="020F0502020204030204" pitchFamily="34" charset="0"/>
                </a:rPr>
                <a:t>уни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тўлдирган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давлат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органи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ташкилот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ходимининг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ўз</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қўли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билан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қўйилган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имзоси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электрон </a:t>
              </a:r>
              <a:r>
                <a:rPr lang="ru-RU" sz="1700" b="1" dirty="0" err="1">
                  <a:solidFill>
                    <a:srgbClr val="0070C0"/>
                  </a:solidFill>
                  <a:latin typeface="Calibri" panose="020F0502020204030204" pitchFamily="34" charset="0"/>
                  <a:ea typeface="Calibri" panose="020F0502020204030204" pitchFamily="34" charset="0"/>
                </a:rPr>
                <a:t>рақамли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имзоси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билан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тасдиқланган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бўлиши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керак</a:t>
              </a:r>
              <a:r>
                <a:rPr lang="ru-RU" sz="1700" b="1" dirty="0">
                  <a:solidFill>
                    <a:srgbClr val="0070C0"/>
                  </a:solidFill>
                  <a:latin typeface="Calibri" panose="020F0502020204030204" pitchFamily="34" charset="0"/>
                  <a:ea typeface="Calibri" panose="020F0502020204030204" pitchFamily="34" charset="0"/>
                </a:rPr>
                <a:t>.</a:t>
              </a:r>
            </a:p>
          </p:txBody>
        </p:sp>
        <p:sp>
          <p:nvSpPr>
            <p:cNvPr id="29"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uz-Cyrl-UZ" sz="4399" kern="0" dirty="0">
                  <a:solidFill>
                    <a:schemeClr val="bg1"/>
                  </a:solidFill>
                  <a:latin typeface="Arial" pitchFamily="34" charset="0"/>
                  <a:cs typeface="Arial" pitchFamily="34" charset="0"/>
                </a:rPr>
                <a:t>5</a:t>
              </a:r>
              <a:endParaRPr lang="en-US" sz="4399" kern="0"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1893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Новгородская область получит 74 миллиона на поддержку малого и среднего  бизн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0" y="124027"/>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Прямоугольник 9"/>
          <p:cNvSpPr>
            <a:spLocks noChangeArrowheads="1"/>
          </p:cNvSpPr>
          <p:nvPr/>
        </p:nvSpPr>
        <p:spPr bwMode="auto">
          <a:xfrm>
            <a:off x="560387" y="1238461"/>
            <a:ext cx="11071225"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0"/>
              </a:spcBef>
              <a:buClrTx/>
              <a:buFontTx/>
              <a:buNone/>
            </a:pPr>
            <a:r>
              <a:rPr lang="uz-Cyrl-UZ" altLang="ru-RU" dirty="0">
                <a:solidFill>
                  <a:schemeClr val="tx1"/>
                </a:solidFill>
                <a:latin typeface="+mn-lt"/>
                <a:cs typeface="Times New Roman" panose="02020603050405020304" pitchFamily="18" charset="0"/>
              </a:rPr>
              <a:t>Давлат органининг ёки бошқа ташкилотнинг ходими шахсга доир маълумотлари ўзгарган тақдирда, эҳтимолий манфаатлар тўқнашуви тўғрисидаги декларацияни тўлдириши ва ҳар йили 15 январдан кечиктирмай махсус бўлинмага тақдим этиши керак.</a:t>
            </a:r>
          </a:p>
          <a:p>
            <a:pPr algn="just">
              <a:spcBef>
                <a:spcPct val="0"/>
              </a:spcBef>
              <a:buClrTx/>
              <a:buFontTx/>
              <a:buNone/>
            </a:pPr>
            <a:r>
              <a:rPr lang="uz-Cyrl-UZ" altLang="ru-RU" dirty="0">
                <a:solidFill>
                  <a:schemeClr val="tx1"/>
                </a:solidFill>
                <a:latin typeface="+mn-lt"/>
                <a:cs typeface="Times New Roman" panose="02020603050405020304" pitchFamily="18" charset="0"/>
              </a:rPr>
              <a:t>Давлат органига ёки бошқа ташкилотга ишга қабул қилинаётган номзод, шунингдек бошқа ишга ўтказилган ходим эҳтимолий манфаатлар тўқнашуви тўғрисидаги белгиланган шаклдаги декларацияни тўлдириши ва тақдим этиши керак.</a:t>
            </a:r>
          </a:p>
          <a:p>
            <a:pPr algn="just">
              <a:spcBef>
                <a:spcPct val="0"/>
              </a:spcBef>
              <a:buClrTx/>
              <a:buFontTx/>
              <a:buNone/>
            </a:pPr>
            <a:r>
              <a:rPr lang="uz-Cyrl-UZ" altLang="ru-RU" b="1" dirty="0">
                <a:solidFill>
                  <a:schemeClr val="tx1"/>
                </a:solidFill>
                <a:latin typeface="+mn-lt"/>
                <a:cs typeface="Times New Roman" panose="02020603050405020304" pitchFamily="18" charset="0"/>
              </a:rPr>
              <a:t>Махсус бўлинма:</a:t>
            </a:r>
          </a:p>
          <a:p>
            <a:pPr algn="just">
              <a:spcBef>
                <a:spcPct val="0"/>
              </a:spcBef>
              <a:buClrTx/>
              <a:buFontTx/>
              <a:buNone/>
            </a:pPr>
            <a:r>
              <a:rPr lang="uz-Cyrl-UZ" altLang="ru-RU" dirty="0">
                <a:solidFill>
                  <a:schemeClr val="tx1"/>
                </a:solidFill>
                <a:latin typeface="+mn-lt"/>
                <a:cs typeface="Times New Roman" panose="02020603050405020304" pitchFamily="18" charset="0"/>
              </a:rPr>
              <a:t>эҳтимолий манфаатлар тўқнашуви тўғрисидаги ҳар йилги декларацияни ҳар йили 15 февралгача умумлаштиради ва таҳлил қилади;</a:t>
            </a:r>
          </a:p>
          <a:p>
            <a:pPr algn="just">
              <a:spcBef>
                <a:spcPct val="0"/>
              </a:spcBef>
              <a:buClrTx/>
              <a:buFontTx/>
              <a:buNone/>
            </a:pPr>
            <a:r>
              <a:rPr lang="uz-Cyrl-UZ" altLang="ru-RU" dirty="0">
                <a:solidFill>
                  <a:schemeClr val="tx1"/>
                </a:solidFill>
                <a:latin typeface="+mn-lt"/>
                <a:cs typeface="Times New Roman" panose="02020603050405020304" pitchFamily="18" charset="0"/>
              </a:rPr>
              <a:t>эҳтимолий манфаатлар тўқнашувини тартибга солиш бўйича чораларнинг етарлилигини (тўғрилигини) таъминлаш учун ҳар йили 1 мартга қадар одоб-ахлоқ комиссиясига таклиф киритади;</a:t>
            </a:r>
          </a:p>
          <a:p>
            <a:pPr algn="just">
              <a:spcBef>
                <a:spcPct val="0"/>
              </a:spcBef>
              <a:buClrTx/>
              <a:buFontTx/>
              <a:buNone/>
            </a:pPr>
            <a:r>
              <a:rPr lang="uz-Cyrl-UZ" altLang="ru-RU" dirty="0">
                <a:solidFill>
                  <a:schemeClr val="tx1"/>
                </a:solidFill>
                <a:latin typeface="+mn-lt"/>
                <a:cs typeface="Times New Roman" panose="02020603050405020304" pitchFamily="18" charset="0"/>
              </a:rPr>
              <a:t>одоб-ахлоқ комиссияси томонидан қабул қилинган хулосага асосан эҳтимолий манфаатлар тўқнашувини тартибга солиш юзасидан чоралар кўриш тўғрисида давлат органи ёки бошқа ташкилот ходимининг бевосита раҳбарига ёхуд давлат органининг ёки бошқа ташкилотнинг юқори турувчи раҳбарига таклиф киритади.</a:t>
            </a:r>
          </a:p>
          <a:p>
            <a:pPr algn="just">
              <a:spcBef>
                <a:spcPct val="0"/>
              </a:spcBef>
              <a:buClrTx/>
              <a:buFontTx/>
              <a:buNone/>
            </a:pPr>
            <a:r>
              <a:rPr lang="uz-Cyrl-UZ" altLang="ru-RU" dirty="0">
                <a:solidFill>
                  <a:schemeClr val="tx1"/>
                </a:solidFill>
                <a:latin typeface="+mn-lt"/>
                <a:cs typeface="Times New Roman" panose="02020603050405020304" pitchFamily="18" charset="0"/>
              </a:rPr>
              <a:t>Давлат органининг ёки бошқа ташкилотнинг ходимлигига номзод ишга қабул қилинаётганда ёхуд давлат органи ёки бошқа ташкилот ходими бошқа ишга ўтказилаётганда, эҳтимолий манфаатлар тўқнашуви тўғрисидаги декларацияни тақдим этганидан кейин махсус бўлинма ушбу модданинг учинчи қисмида назарда тутилган ишларни беш кунлик муддатда амалга оширади.</a:t>
            </a:r>
          </a:p>
          <a:p>
            <a:pPr algn="just">
              <a:spcBef>
                <a:spcPct val="0"/>
              </a:spcBef>
              <a:buClrTx/>
              <a:buFontTx/>
              <a:buNone/>
            </a:pPr>
            <a:endParaRPr lang="uz-Cyrl-UZ" altLang="ru-RU" sz="2200" b="1" dirty="0">
              <a:solidFill>
                <a:schemeClr val="tx1"/>
              </a:solidFill>
              <a:latin typeface="+mn-lt"/>
              <a:cs typeface="Times New Roman" panose="02020603050405020304" pitchFamily="18" charset="0"/>
            </a:endParaRPr>
          </a:p>
        </p:txBody>
      </p:sp>
      <p:sp>
        <p:nvSpPr>
          <p:cNvPr id="21" name="Прямоугольник 9"/>
          <p:cNvSpPr>
            <a:spLocks noChangeArrowheads="1"/>
          </p:cNvSpPr>
          <p:nvPr/>
        </p:nvSpPr>
        <p:spPr bwMode="auto">
          <a:xfrm>
            <a:off x="1342823" y="160327"/>
            <a:ext cx="99124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ru-RU" altLang="ru-RU" sz="2800" b="1" dirty="0" err="1">
                <a:solidFill>
                  <a:srgbClr val="002060"/>
                </a:solidFill>
                <a:latin typeface="+mj-lt"/>
                <a:cs typeface="Times New Roman" panose="02020603050405020304" pitchFamily="18" charset="0"/>
              </a:rPr>
              <a:t>Эҳтимолий</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манфаатлар</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тўқнашуви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тўғрисидаги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декларацияни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тақдим</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этиш</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тартиби</a:t>
            </a:r>
            <a:endParaRPr lang="ru-RU" altLang="ru-RU" sz="2800" b="1" dirty="0">
              <a:solidFill>
                <a:srgbClr val="002060"/>
              </a:solidFill>
              <a:latin typeface="+mj-lt"/>
              <a:cs typeface="Times New Roman" panose="02020603050405020304" pitchFamily="18" charset="0"/>
            </a:endParaRPr>
          </a:p>
        </p:txBody>
      </p:sp>
      <p:sp>
        <p:nvSpPr>
          <p:cNvPr id="8" name="object 9"/>
          <p:cNvSpPr txBox="1"/>
          <p:nvPr/>
        </p:nvSpPr>
        <p:spPr>
          <a:xfrm>
            <a:off x="8434287" y="6434506"/>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18-моддаси</a:t>
            </a:r>
          </a:p>
        </p:txBody>
      </p:sp>
    </p:spTree>
    <p:extLst>
      <p:ext uri="{BB962C8B-B14F-4D97-AF65-F5344CB8AC3E}">
        <p14:creationId xmlns:p14="http://schemas.microsoft.com/office/powerpoint/2010/main" val="318967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Группа 10"/>
          <p:cNvGrpSpPr/>
          <p:nvPr/>
        </p:nvGrpSpPr>
        <p:grpSpPr>
          <a:xfrm>
            <a:off x="0" y="836908"/>
            <a:ext cx="5406189" cy="5876711"/>
            <a:chOff x="319034" y="2356337"/>
            <a:chExt cx="4139581" cy="4029389"/>
          </a:xfrm>
          <a:solidFill>
            <a:schemeClr val="bg2">
              <a:lumMod val="20000"/>
              <a:lumOff val="80000"/>
            </a:schemeClr>
          </a:solidFill>
        </p:grpSpPr>
        <p:sp>
          <p:nvSpPr>
            <p:cNvPr id="12" name="Овал 11"/>
            <p:cNvSpPr/>
            <p:nvPr/>
          </p:nvSpPr>
          <p:spPr>
            <a:xfrm>
              <a:off x="741065" y="2924070"/>
              <a:ext cx="3044649" cy="2893924"/>
            </a:xfrm>
            <a:prstGeom prst="ellipse">
              <a:avLst/>
            </a:prstGeom>
            <a:grpFill/>
            <a:ln w="76200">
              <a:solidFill>
                <a:schemeClr val="accent1">
                  <a:lumMod val="9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Арка 13"/>
            <p:cNvSpPr/>
            <p:nvPr/>
          </p:nvSpPr>
          <p:spPr>
            <a:xfrm rot="5400000">
              <a:off x="615977" y="2585455"/>
              <a:ext cx="3552092" cy="3571155"/>
            </a:xfrm>
            <a:prstGeom prst="blockArc">
              <a:avLst>
                <a:gd name="adj1" fmla="val 10435650"/>
                <a:gd name="adj2" fmla="val 242772"/>
                <a:gd name="adj3" fmla="val 2759"/>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5" name="Арка 14"/>
            <p:cNvSpPr/>
            <p:nvPr/>
          </p:nvSpPr>
          <p:spPr>
            <a:xfrm rot="5400000">
              <a:off x="374130" y="2301241"/>
              <a:ext cx="4029389" cy="4139581"/>
            </a:xfrm>
            <a:prstGeom prst="blockArc">
              <a:avLst>
                <a:gd name="adj1" fmla="val 10536898"/>
                <a:gd name="adj2" fmla="val 213404"/>
                <a:gd name="adj3" fmla="val 287"/>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6" name="Овал 15"/>
            <p:cNvSpPr/>
            <p:nvPr/>
          </p:nvSpPr>
          <p:spPr>
            <a:xfrm>
              <a:off x="2901461" y="2653123"/>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Овал 16"/>
            <p:cNvSpPr/>
            <p:nvPr/>
          </p:nvSpPr>
          <p:spPr>
            <a:xfrm>
              <a:off x="3652227" y="3189646"/>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Овал 17"/>
            <p:cNvSpPr/>
            <p:nvPr/>
          </p:nvSpPr>
          <p:spPr>
            <a:xfrm>
              <a:off x="3989561" y="3886903"/>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Овал 18"/>
            <p:cNvSpPr/>
            <p:nvPr/>
          </p:nvSpPr>
          <p:spPr>
            <a:xfrm>
              <a:off x="3985252" y="4633191"/>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Овал 19"/>
            <p:cNvSpPr/>
            <p:nvPr/>
          </p:nvSpPr>
          <p:spPr>
            <a:xfrm>
              <a:off x="3663113" y="5333295"/>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Овал 20"/>
            <p:cNvSpPr/>
            <p:nvPr/>
          </p:nvSpPr>
          <p:spPr>
            <a:xfrm>
              <a:off x="2901461" y="5895039"/>
              <a:ext cx="200967" cy="190560"/>
            </a:xfrm>
            <a:prstGeom prst="ellipse">
              <a:avLst/>
            </a:prstGeom>
            <a:grp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13318" name="Прямоугольник 1"/>
          <p:cNvSpPr>
            <a:spLocks noChangeArrowheads="1"/>
          </p:cNvSpPr>
          <p:nvPr/>
        </p:nvSpPr>
        <p:spPr bwMode="auto">
          <a:xfrm>
            <a:off x="818147" y="2370455"/>
            <a:ext cx="35135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Tx/>
              <a:buNone/>
            </a:pPr>
            <a:r>
              <a:rPr lang="uz-Cyrl-UZ" altLang="ru-RU" sz="2400" b="1" dirty="0">
                <a:solidFill>
                  <a:srgbClr val="002060"/>
                </a:solidFill>
                <a:cs typeface="Calibri" panose="020F0502020204030204" pitchFamily="34" charset="0"/>
              </a:rPr>
              <a:t>Ходимлар              қўйидаги ҳолатларда манфаатлар тўқнашуви юзага келган тақдирда ўзининг раҳбарини дарҳол хабардор қилиши шарт:</a:t>
            </a:r>
            <a:endParaRPr lang="ru-RU" altLang="ru-RU" sz="2000" b="1" dirty="0">
              <a:solidFill>
                <a:srgbClr val="0070C0"/>
              </a:solidFill>
              <a:cs typeface="Calibri" panose="020F0502020204030204" pitchFamily="34" charset="0"/>
            </a:endParaRPr>
          </a:p>
        </p:txBody>
      </p:sp>
      <p:sp>
        <p:nvSpPr>
          <p:cNvPr id="22" name="Скругленный прямоугольник 21"/>
          <p:cNvSpPr/>
          <p:nvPr/>
        </p:nvSpPr>
        <p:spPr>
          <a:xfrm>
            <a:off x="4613825" y="1140259"/>
            <a:ext cx="7284633" cy="1492250"/>
          </a:xfrm>
          <a:prstGeom prst="roundRect">
            <a:avLst>
              <a:gd name="adj" fmla="val 50000"/>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20" name="Прямоугольник 40"/>
          <p:cNvSpPr>
            <a:spLocks noChangeArrowheads="1"/>
          </p:cNvSpPr>
          <p:nvPr/>
        </p:nvSpPr>
        <p:spPr bwMode="auto">
          <a:xfrm>
            <a:off x="6139394" y="1192693"/>
            <a:ext cx="54843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uz-Cyrl-UZ" altLang="ru-RU" sz="2000" b="1" dirty="0">
                <a:solidFill>
                  <a:srgbClr val="0070C0"/>
                </a:solidFill>
                <a:latin typeface="Arial" panose="020B0604020202020204" pitchFamily="34" charset="0"/>
                <a:cs typeface="Arial" panose="020B0604020202020204" pitchFamily="34" charset="0"/>
              </a:rPr>
              <a:t>ИШГА ҚАБУЛ ҚИЛИНИШИДА </a:t>
            </a:r>
            <a:r>
              <a:rPr lang="uz-Cyrl-UZ" altLang="ru-RU" sz="2000" i="1" dirty="0">
                <a:solidFill>
                  <a:srgbClr val="002060"/>
                </a:solidFill>
                <a:latin typeface="Arial" panose="020B0604020202020204" pitchFamily="34" charset="0"/>
                <a:cs typeface="Arial" panose="020B0604020202020204" pitchFamily="34" charset="0"/>
              </a:rPr>
              <a:t>(дастлабки тарзда ошкор қилиш - </a:t>
            </a:r>
            <a:r>
              <a:rPr lang="uz-Cyrl-UZ" sz="2000" i="1" dirty="0">
                <a:solidFill>
                  <a:srgbClr val="002060"/>
                </a:solidFill>
                <a:latin typeface="Arial" panose="020B0604020202020204" pitchFamily="34" charset="0"/>
                <a:cs typeface="Arial" panose="020B0604020202020204" pitchFamily="34" charset="0"/>
              </a:rPr>
              <a:t>кадрлар бўлимига маълумотнома-объективка, маълумотлар тақдим этиш, ариза тўлдириш</a:t>
            </a:r>
            <a:r>
              <a:rPr lang="uz-Cyrl-UZ" altLang="ru-RU" sz="2000" i="1" dirty="0">
                <a:solidFill>
                  <a:srgbClr val="0070C0"/>
                </a:solidFill>
                <a:latin typeface="Arial" panose="020B0604020202020204" pitchFamily="34" charset="0"/>
                <a:cs typeface="Arial" panose="020B0604020202020204" pitchFamily="34" charset="0"/>
              </a:rPr>
              <a:t>)</a:t>
            </a:r>
            <a:endParaRPr lang="ru-RU" altLang="ru-RU" sz="2000" i="1" dirty="0">
              <a:solidFill>
                <a:srgbClr val="0070C0"/>
              </a:solidFill>
              <a:latin typeface="Arial" panose="020B0604020202020204" pitchFamily="34" charset="0"/>
              <a:cs typeface="Arial" panose="020B0604020202020204" pitchFamily="34" charset="0"/>
            </a:endParaRPr>
          </a:p>
        </p:txBody>
      </p:sp>
      <p:sp>
        <p:nvSpPr>
          <p:cNvPr id="31" name="Скругленный прямоугольник 30"/>
          <p:cNvSpPr/>
          <p:nvPr/>
        </p:nvSpPr>
        <p:spPr>
          <a:xfrm>
            <a:off x="5110930" y="3034870"/>
            <a:ext cx="7081070" cy="1489075"/>
          </a:xfrm>
          <a:prstGeom prst="roundRect">
            <a:avLst>
              <a:gd name="adj" fmla="val 50000"/>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0" name="Овал 49"/>
          <p:cNvSpPr/>
          <p:nvPr/>
        </p:nvSpPr>
        <p:spPr>
          <a:xfrm>
            <a:off x="5244652" y="3165205"/>
            <a:ext cx="1273175" cy="1263650"/>
          </a:xfrm>
          <a:prstGeom prst="ellipse">
            <a:avLst/>
          </a:prstGeom>
          <a:blipFill rotWithShape="1">
            <a:blip r:embed="rId4"/>
            <a:stretch>
              <a:fillRect/>
            </a:stretch>
          </a:blipFill>
          <a:ln>
            <a:solidFill>
              <a:srgbClr val="0070C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323" name="Прямоугольник 32"/>
          <p:cNvSpPr>
            <a:spLocks noChangeArrowheads="1"/>
          </p:cNvSpPr>
          <p:nvPr/>
        </p:nvSpPr>
        <p:spPr bwMode="auto">
          <a:xfrm>
            <a:off x="6517827" y="3086691"/>
            <a:ext cx="53163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uz-Cyrl-UZ" altLang="ru-RU" sz="2000" b="1" dirty="0">
                <a:solidFill>
                  <a:srgbClr val="0070C0"/>
                </a:solidFill>
                <a:latin typeface="Arial" panose="020B0604020202020204" pitchFamily="34" charset="0"/>
                <a:cs typeface="Arial" panose="020B0604020202020204" pitchFamily="34" charset="0"/>
              </a:rPr>
              <a:t>БОШҚА ЛАВОЗИМГА ЎТКАЗИЛИШИДА </a:t>
            </a:r>
            <a:r>
              <a:rPr lang="uz-Cyrl-UZ" altLang="ru-RU" sz="2000" i="1" dirty="0">
                <a:solidFill>
                  <a:srgbClr val="002060"/>
                </a:solidFill>
                <a:latin typeface="Arial" panose="020B0604020202020204" pitchFamily="34" charset="0"/>
                <a:cs typeface="Arial" panose="020B0604020202020204" pitchFamily="34" charset="0"/>
              </a:rPr>
              <a:t>(</a:t>
            </a:r>
            <a:r>
              <a:rPr lang="uz-Cyrl-UZ" sz="2000" i="1" dirty="0">
                <a:solidFill>
                  <a:srgbClr val="002060"/>
                </a:solidFill>
                <a:latin typeface="Arial" panose="020B0604020202020204" pitchFamily="34" charset="0"/>
                <a:cs typeface="Arial" panose="020B0604020202020204" pitchFamily="34" charset="0"/>
              </a:rPr>
              <a:t>йил давомида - юз берган воқеалар, манфаатлар тўқнашувининг мавжуд ёки мавжуд эмаслиги ҳақида хабар бериш</a:t>
            </a:r>
            <a:r>
              <a:rPr lang="uz-Cyrl-UZ" altLang="ru-RU" sz="2000" i="1" dirty="0">
                <a:solidFill>
                  <a:srgbClr val="002060"/>
                </a:solidFill>
                <a:latin typeface="Arial" panose="020B0604020202020204" pitchFamily="34" charset="0"/>
                <a:cs typeface="Arial" panose="020B0604020202020204" pitchFamily="34" charset="0"/>
              </a:rPr>
              <a:t>)</a:t>
            </a:r>
            <a:endParaRPr lang="ru-RU" altLang="ru-RU" sz="2000" i="1" dirty="0">
              <a:solidFill>
                <a:srgbClr val="002060"/>
              </a:solidFill>
              <a:latin typeface="Arial" panose="020B0604020202020204" pitchFamily="34" charset="0"/>
              <a:cs typeface="Arial" panose="020B0604020202020204" pitchFamily="34" charset="0"/>
            </a:endParaRPr>
          </a:p>
        </p:txBody>
      </p:sp>
      <p:sp>
        <p:nvSpPr>
          <p:cNvPr id="34" name="Скругленный прямоугольник 33"/>
          <p:cNvSpPr/>
          <p:nvPr/>
        </p:nvSpPr>
        <p:spPr>
          <a:xfrm>
            <a:off x="4367283" y="5081409"/>
            <a:ext cx="7552625" cy="1503363"/>
          </a:xfrm>
          <a:prstGeom prst="roundRect">
            <a:avLst>
              <a:gd name="adj" fmla="val 50000"/>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b="1" dirty="0">
              <a:solidFill>
                <a:schemeClr val="tx1"/>
              </a:solidFill>
              <a:latin typeface="Arial" panose="020B0604020202020204" pitchFamily="34" charset="0"/>
              <a:cs typeface="Arial" panose="020B0604020202020204" pitchFamily="34" charset="0"/>
            </a:endParaRPr>
          </a:p>
        </p:txBody>
      </p:sp>
      <p:sp>
        <p:nvSpPr>
          <p:cNvPr id="13325" name="Прямоугольник 34"/>
          <p:cNvSpPr>
            <a:spLocks noChangeArrowheads="1"/>
          </p:cNvSpPr>
          <p:nvPr/>
        </p:nvSpPr>
        <p:spPr bwMode="auto">
          <a:xfrm>
            <a:off x="5567021" y="5223883"/>
            <a:ext cx="61920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uz-Cyrl-UZ" altLang="ru-RU" sz="2000" b="1" dirty="0">
                <a:solidFill>
                  <a:srgbClr val="0070C0"/>
                </a:solidFill>
                <a:latin typeface="Arial" panose="020B0604020202020204" pitchFamily="34" charset="0"/>
                <a:cs typeface="Arial" panose="020B0604020202020204" pitchFamily="34" charset="0"/>
              </a:rPr>
              <a:t>МАНФААТЛАР ТЎҚНАШУВИГА ОЛИБ КЕЛИШИ МУМКИН БЎЛГАН ФАКТ ҲАҚИДА </a:t>
            </a:r>
            <a:r>
              <a:rPr lang="uz-Cyrl-UZ" altLang="ru-RU" sz="2000" i="1" dirty="0">
                <a:solidFill>
                  <a:srgbClr val="002060"/>
                </a:solidFill>
                <a:latin typeface="Arial" panose="020B0604020202020204" pitchFamily="34" charset="0"/>
                <a:cs typeface="Arial" panose="020B0604020202020204" pitchFamily="34" charset="0"/>
              </a:rPr>
              <a:t>(заруратга кўра-</a:t>
            </a:r>
            <a:r>
              <a:rPr lang="uz-Cyrl-UZ" sz="2000" i="1" dirty="0">
                <a:solidFill>
                  <a:srgbClr val="002060"/>
                </a:solidFill>
                <a:latin typeface="Arial" panose="020B0604020202020204" pitchFamily="34" charset="0"/>
                <a:cs typeface="Arial" panose="020B0604020202020204" pitchFamily="34" charset="0"/>
              </a:rPr>
              <a:t>раҳбарга бир иш куни ичида ёзма шаклда “Хабарнома” тақдим этилиши шарт</a:t>
            </a:r>
            <a:r>
              <a:rPr lang="uz-Cyrl-UZ" altLang="ru-RU" sz="2000" i="1" dirty="0">
                <a:solidFill>
                  <a:srgbClr val="002060"/>
                </a:solidFill>
                <a:latin typeface="Arial" panose="020B0604020202020204" pitchFamily="34" charset="0"/>
                <a:cs typeface="Arial" panose="020B0604020202020204" pitchFamily="34" charset="0"/>
              </a:rPr>
              <a:t>)</a:t>
            </a:r>
            <a:endParaRPr lang="ru-RU" altLang="ru-RU" sz="2000" i="1" dirty="0">
              <a:solidFill>
                <a:srgbClr val="002060"/>
              </a:solidFill>
              <a:latin typeface="Arial" panose="020B0604020202020204" pitchFamily="34" charset="0"/>
              <a:cs typeface="Arial" panose="020B0604020202020204" pitchFamily="34" charset="0"/>
            </a:endParaRPr>
          </a:p>
        </p:txBody>
      </p:sp>
      <p:sp>
        <p:nvSpPr>
          <p:cNvPr id="47" name="Овал 46"/>
          <p:cNvSpPr/>
          <p:nvPr/>
        </p:nvSpPr>
        <p:spPr>
          <a:xfrm>
            <a:off x="4492808" y="5194494"/>
            <a:ext cx="1270000" cy="1281113"/>
          </a:xfrm>
          <a:prstGeom prst="ellipse">
            <a:avLst/>
          </a:prstGeom>
          <a:blipFill rotWithShape="1">
            <a:blip r:embed="rId5" cstate="print"/>
            <a:stretch>
              <a:fillRect/>
            </a:stretch>
          </a:blipFill>
          <a:ln>
            <a:solidFill>
              <a:srgbClr val="0070C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Овал 38"/>
          <p:cNvSpPr/>
          <p:nvPr/>
        </p:nvSpPr>
        <p:spPr>
          <a:xfrm>
            <a:off x="4751914" y="1246371"/>
            <a:ext cx="1287463" cy="1298575"/>
          </a:xfrm>
          <a:prstGeom prst="ellipse">
            <a:avLst/>
          </a:prstGeom>
          <a:blipFill rotWithShape="1">
            <a:blip r:embed="rId6" cstate="print"/>
            <a:stretch>
              <a:fillRect/>
            </a:stretch>
          </a:blipFill>
          <a:ln>
            <a:solidFill>
              <a:srgbClr val="0070C0"/>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Прямоугольник 1"/>
          <p:cNvSpPr/>
          <p:nvPr/>
        </p:nvSpPr>
        <p:spPr>
          <a:xfrm>
            <a:off x="216977" y="145660"/>
            <a:ext cx="12192000" cy="584775"/>
          </a:xfrm>
          <a:prstGeom prst="rect">
            <a:avLst/>
          </a:prstGeom>
        </p:spPr>
        <p:txBody>
          <a:bodyPr wrap="square">
            <a:spAutoFit/>
          </a:bodyPr>
          <a:lstStyle/>
          <a:p>
            <a:pPr indent="0" algn="ctr" eaLnBrk="0" fontAlgn="base" hangingPunct="0">
              <a:spcBef>
                <a:spcPct val="0"/>
              </a:spcBef>
              <a:spcAft>
                <a:spcPct val="0"/>
              </a:spcAft>
            </a:pPr>
            <a:r>
              <a:rPr lang="uz-Cyrl-UZ"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МАНФААТЛАР ТЎҚНАШУВИНИ</a:t>
            </a:r>
            <a:r>
              <a:rPr lang="uz-Cyrl-UZ" sz="3200" b="1" dirty="0">
                <a:solidFill>
                  <a:srgbClr val="002060"/>
                </a:solidFill>
                <a:latin typeface="Calibri" panose="020F0502020204030204" pitchFamily="34" charset="0"/>
                <a:ea typeface="Calibri" pitchFamily="34" charset="0"/>
                <a:cs typeface="Calibri" panose="020F0502020204030204" pitchFamily="34" charset="0"/>
              </a:rPr>
              <a:t> АНИҚЛАШ</a:t>
            </a:r>
            <a:endParaRPr lang="ru-RU" sz="3200" dirty="0">
              <a:solidFill>
                <a:srgbClr val="002060"/>
              </a:solidFill>
            </a:endParaRPr>
          </a:p>
        </p:txBody>
      </p:sp>
    </p:spTree>
    <p:extLst>
      <p:ext uri="{BB962C8B-B14F-4D97-AF65-F5344CB8AC3E}">
        <p14:creationId xmlns:p14="http://schemas.microsoft.com/office/powerpoint/2010/main" val="319339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3668" y="587082"/>
            <a:ext cx="8798061" cy="881795"/>
          </a:xfrm>
        </p:spPr>
        <p:txBody>
          <a:bodyPr>
            <a:normAutofit/>
          </a:bodyPr>
          <a:lstStyle/>
          <a:p>
            <a:r>
              <a:rPr lang="ru-RU" sz="4000" b="1" dirty="0" err="1">
                <a:solidFill>
                  <a:srgbClr val="002060"/>
                </a:solidFill>
              </a:rPr>
              <a:t>Қонуннинг</a:t>
            </a:r>
            <a:r>
              <a:rPr lang="ru-RU" sz="4000" b="1" dirty="0">
                <a:solidFill>
                  <a:srgbClr val="002060"/>
                </a:solidFill>
              </a:rPr>
              <a:t> </a:t>
            </a:r>
            <a:r>
              <a:rPr lang="ru-RU" sz="4000" b="1" dirty="0" err="1">
                <a:solidFill>
                  <a:srgbClr val="002060"/>
                </a:solidFill>
              </a:rPr>
              <a:t>мақсади</a:t>
            </a:r>
            <a:r>
              <a:rPr lang="ru-RU" sz="4000" b="1" dirty="0">
                <a:solidFill>
                  <a:srgbClr val="002060"/>
                </a:solidFill>
              </a:rPr>
              <a:t> </a:t>
            </a:r>
            <a:r>
              <a:rPr lang="ru-RU" sz="4000" b="1" dirty="0" err="1">
                <a:solidFill>
                  <a:srgbClr val="002060"/>
                </a:solidFill>
              </a:rPr>
              <a:t>ва</a:t>
            </a:r>
            <a:r>
              <a:rPr lang="ru-RU" sz="4000" b="1" dirty="0">
                <a:solidFill>
                  <a:srgbClr val="002060"/>
                </a:solidFill>
              </a:rPr>
              <a:t> </a:t>
            </a:r>
            <a:r>
              <a:rPr lang="ru-RU" sz="4000" b="1" dirty="0" err="1">
                <a:solidFill>
                  <a:srgbClr val="002060"/>
                </a:solidFill>
              </a:rPr>
              <a:t>амал</a:t>
            </a:r>
            <a:r>
              <a:rPr lang="ru-RU" sz="4000" b="1" dirty="0">
                <a:solidFill>
                  <a:srgbClr val="002060"/>
                </a:solidFill>
              </a:rPr>
              <a:t> </a:t>
            </a:r>
            <a:r>
              <a:rPr lang="ru-RU" sz="4000" b="1" dirty="0" err="1">
                <a:solidFill>
                  <a:srgbClr val="002060"/>
                </a:solidFill>
              </a:rPr>
              <a:t>қилиш</a:t>
            </a:r>
            <a:r>
              <a:rPr lang="ru-RU" sz="4000" b="1" dirty="0">
                <a:solidFill>
                  <a:srgbClr val="002060"/>
                </a:solidFill>
              </a:rPr>
              <a:t> </a:t>
            </a:r>
            <a:r>
              <a:rPr lang="ru-RU" sz="4000" b="1" dirty="0" err="1">
                <a:solidFill>
                  <a:srgbClr val="002060"/>
                </a:solidFill>
              </a:rPr>
              <a:t>соҳаси</a:t>
            </a:r>
            <a:endParaRPr lang="ru-RU" sz="4000" b="1" dirty="0">
              <a:solidFill>
                <a:srgbClr val="002060"/>
              </a:solidFill>
            </a:endParaRPr>
          </a:p>
        </p:txBody>
      </p:sp>
      <p:sp>
        <p:nvSpPr>
          <p:cNvPr id="3" name="Объект 2"/>
          <p:cNvSpPr>
            <a:spLocks noGrp="1"/>
          </p:cNvSpPr>
          <p:nvPr>
            <p:ph idx="1"/>
          </p:nvPr>
        </p:nvSpPr>
        <p:spPr>
          <a:xfrm>
            <a:off x="805835" y="1468877"/>
            <a:ext cx="10753725" cy="4620638"/>
          </a:xfrm>
        </p:spPr>
        <p:txBody>
          <a:bodyPr>
            <a:normAutofit lnSpcReduction="10000"/>
          </a:bodyPr>
          <a:lstStyle/>
          <a:p>
            <a:pPr marL="0" indent="360363" algn="just"/>
            <a:r>
              <a:rPr lang="ru-RU" sz="2200" dirty="0">
                <a:cs typeface="Times New Roman" panose="02020603050405020304" pitchFamily="18" charset="0"/>
              </a:rPr>
              <a:t>Ушбу </a:t>
            </a:r>
            <a:r>
              <a:rPr lang="ru-RU" sz="2200" dirty="0" err="1">
                <a:cs typeface="Times New Roman" panose="02020603050405020304" pitchFamily="18" charset="0"/>
              </a:rPr>
              <a:t>Қонуннинг</a:t>
            </a:r>
            <a:r>
              <a:rPr lang="ru-RU" sz="2200" dirty="0">
                <a:cs typeface="Times New Roman" panose="02020603050405020304" pitchFamily="18" charset="0"/>
              </a:rPr>
              <a:t> </a:t>
            </a:r>
            <a:r>
              <a:rPr lang="ru-RU" sz="2200" dirty="0" err="1">
                <a:cs typeface="Times New Roman" panose="02020603050405020304" pitchFamily="18" charset="0"/>
              </a:rPr>
              <a:t>мақсади</a:t>
            </a:r>
            <a:r>
              <a:rPr lang="ru-RU" sz="2200" dirty="0">
                <a:cs typeface="Times New Roman" panose="02020603050405020304" pitchFamily="18" charset="0"/>
              </a:rPr>
              <a:t> </a:t>
            </a:r>
            <a:r>
              <a:rPr lang="ru-RU" sz="2200" dirty="0" err="1">
                <a:cs typeface="Times New Roman" panose="02020603050405020304" pitchFamily="18" charset="0"/>
              </a:rPr>
              <a:t>манфаатлар</a:t>
            </a:r>
            <a:r>
              <a:rPr lang="ru-RU" sz="2200" dirty="0">
                <a:cs typeface="Times New Roman" panose="02020603050405020304" pitchFamily="18" charset="0"/>
              </a:rPr>
              <a:t> </a:t>
            </a:r>
            <a:r>
              <a:rPr lang="ru-RU" sz="2200" dirty="0" err="1">
                <a:cs typeface="Times New Roman" panose="02020603050405020304" pitchFamily="18" charset="0"/>
              </a:rPr>
              <a:t>тўқнашуви</a:t>
            </a:r>
            <a:r>
              <a:rPr lang="ru-RU" sz="2200" dirty="0">
                <a:cs typeface="Times New Roman" panose="02020603050405020304" pitchFamily="18" charset="0"/>
              </a:rPr>
              <a:t> </a:t>
            </a:r>
            <a:r>
              <a:rPr lang="ru-RU" sz="2200" dirty="0" err="1">
                <a:cs typeface="Times New Roman" panose="02020603050405020304" pitchFamily="18" charset="0"/>
              </a:rPr>
              <a:t>билан</a:t>
            </a:r>
            <a:r>
              <a:rPr lang="ru-RU" sz="2200" dirty="0">
                <a:cs typeface="Times New Roman" panose="02020603050405020304" pitchFamily="18" charset="0"/>
              </a:rPr>
              <a:t> </a:t>
            </a:r>
            <a:r>
              <a:rPr lang="ru-RU" sz="2200" dirty="0" err="1">
                <a:cs typeface="Times New Roman" panose="02020603050405020304" pitchFamily="18" charset="0"/>
              </a:rPr>
              <a:t>боғлиқ</a:t>
            </a:r>
            <a:r>
              <a:rPr lang="ru-RU" sz="2200" dirty="0">
                <a:cs typeface="Times New Roman" panose="02020603050405020304" pitchFamily="18" charset="0"/>
              </a:rPr>
              <a:t> </a:t>
            </a:r>
            <a:r>
              <a:rPr lang="ru-RU" sz="2200" dirty="0" err="1">
                <a:cs typeface="Times New Roman" panose="02020603050405020304" pitchFamily="18" charset="0"/>
              </a:rPr>
              <a:t>муносабатларни</a:t>
            </a:r>
            <a:r>
              <a:rPr lang="ru-RU" sz="2200" dirty="0">
                <a:cs typeface="Times New Roman" panose="02020603050405020304" pitchFamily="18" charset="0"/>
              </a:rPr>
              <a:t> </a:t>
            </a:r>
            <a:r>
              <a:rPr lang="ru-RU" sz="2200" dirty="0" err="1">
                <a:cs typeface="Times New Roman" panose="02020603050405020304" pitchFamily="18" charset="0"/>
              </a:rPr>
              <a:t>тартибга</a:t>
            </a:r>
            <a:r>
              <a:rPr lang="ru-RU" sz="2200" dirty="0">
                <a:cs typeface="Times New Roman" panose="02020603050405020304" pitchFamily="18" charset="0"/>
              </a:rPr>
              <a:t> </a:t>
            </a:r>
            <a:r>
              <a:rPr lang="ru-RU" sz="2200" dirty="0" err="1">
                <a:cs typeface="Times New Roman" panose="02020603050405020304" pitchFamily="18" charset="0"/>
              </a:rPr>
              <a:t>солишдан</a:t>
            </a:r>
            <a:r>
              <a:rPr lang="ru-RU" sz="2200" dirty="0">
                <a:cs typeface="Times New Roman" panose="02020603050405020304" pitchFamily="18" charset="0"/>
              </a:rPr>
              <a:t> </a:t>
            </a:r>
            <a:r>
              <a:rPr lang="ru-RU" sz="2200" dirty="0" err="1">
                <a:cs typeface="Times New Roman" panose="02020603050405020304" pitchFamily="18" charset="0"/>
              </a:rPr>
              <a:t>иборат</a:t>
            </a:r>
            <a:r>
              <a:rPr lang="ru-RU" sz="2200" dirty="0">
                <a:cs typeface="Times New Roman" panose="02020603050405020304" pitchFamily="18" charset="0"/>
              </a:rPr>
              <a:t>.</a:t>
            </a:r>
            <a:endParaRPr lang="en-US" sz="2200" dirty="0">
              <a:cs typeface="Times New Roman" panose="02020603050405020304" pitchFamily="18" charset="0"/>
            </a:endParaRPr>
          </a:p>
          <a:p>
            <a:pPr marL="0" indent="360363" algn="just"/>
            <a:r>
              <a:rPr lang="ru-RU" sz="2200" dirty="0">
                <a:cs typeface="Times New Roman" panose="02020603050405020304" pitchFamily="18" charset="0"/>
              </a:rPr>
              <a:t>Ушбу </a:t>
            </a:r>
            <a:r>
              <a:rPr lang="ru-RU" sz="2200" dirty="0" err="1">
                <a:cs typeface="Times New Roman" panose="02020603050405020304" pitchFamily="18" charset="0"/>
              </a:rPr>
              <a:t>Қонуннинг</a:t>
            </a:r>
            <a:r>
              <a:rPr lang="ru-RU" sz="2200" dirty="0">
                <a:cs typeface="Times New Roman" panose="02020603050405020304" pitchFamily="18" charset="0"/>
              </a:rPr>
              <a:t> </a:t>
            </a:r>
            <a:r>
              <a:rPr lang="ru-RU" sz="2200" dirty="0" err="1">
                <a:cs typeface="Times New Roman" panose="02020603050405020304" pitchFamily="18" charset="0"/>
              </a:rPr>
              <a:t>амал</a:t>
            </a:r>
            <a:r>
              <a:rPr lang="ru-RU" sz="2200" dirty="0">
                <a:cs typeface="Times New Roman" panose="02020603050405020304" pitchFamily="18" charset="0"/>
              </a:rPr>
              <a:t> </a:t>
            </a:r>
            <a:r>
              <a:rPr lang="ru-RU" sz="2200" dirty="0" err="1">
                <a:cs typeface="Times New Roman" panose="02020603050405020304" pitchFamily="18" charset="0"/>
              </a:rPr>
              <a:t>қилиши</a:t>
            </a:r>
            <a:r>
              <a:rPr lang="ru-RU" sz="2200" dirty="0">
                <a:cs typeface="Times New Roman" panose="02020603050405020304" pitchFamily="18" charset="0"/>
              </a:rPr>
              <a:t> </a:t>
            </a:r>
            <a:r>
              <a:rPr lang="ru-RU" sz="2200" dirty="0" err="1">
                <a:cs typeface="Times New Roman" panose="02020603050405020304" pitchFamily="18" charset="0"/>
              </a:rPr>
              <a:t>давлат</a:t>
            </a:r>
            <a:r>
              <a:rPr lang="ru-RU" sz="2200" dirty="0">
                <a:cs typeface="Times New Roman" panose="02020603050405020304" pitchFamily="18" charset="0"/>
              </a:rPr>
              <a:t> </a:t>
            </a:r>
            <a:r>
              <a:rPr lang="ru-RU" sz="2200" dirty="0" err="1">
                <a:cs typeface="Times New Roman" panose="02020603050405020304" pitchFamily="18" charset="0"/>
              </a:rPr>
              <a:t>органларига</a:t>
            </a:r>
            <a:r>
              <a:rPr lang="ru-RU" sz="2200" dirty="0">
                <a:cs typeface="Times New Roman" panose="02020603050405020304" pitchFamily="18" charset="0"/>
              </a:rPr>
              <a:t> </a:t>
            </a:r>
            <a:r>
              <a:rPr lang="ru-RU" sz="2200" dirty="0" err="1">
                <a:cs typeface="Times New Roman" panose="02020603050405020304" pitchFamily="18" charset="0"/>
              </a:rPr>
              <a:t>ва</a:t>
            </a:r>
            <a:r>
              <a:rPr lang="ru-RU" sz="2200" dirty="0">
                <a:cs typeface="Times New Roman" panose="02020603050405020304" pitchFamily="18" charset="0"/>
              </a:rPr>
              <a:t> </a:t>
            </a:r>
            <a:r>
              <a:rPr lang="ru-RU" sz="2200" dirty="0" err="1">
                <a:cs typeface="Times New Roman" panose="02020603050405020304" pitchFamily="18" charset="0"/>
              </a:rPr>
              <a:t>маҳаллий</a:t>
            </a:r>
            <a:r>
              <a:rPr lang="ru-RU" sz="2200" dirty="0">
                <a:cs typeface="Times New Roman" panose="02020603050405020304" pitchFamily="18" charset="0"/>
              </a:rPr>
              <a:t> </a:t>
            </a:r>
            <a:r>
              <a:rPr lang="ru-RU" sz="2200" dirty="0" err="1">
                <a:cs typeface="Times New Roman" panose="02020603050405020304" pitchFamily="18" charset="0"/>
              </a:rPr>
              <a:t>давлат</a:t>
            </a:r>
            <a:r>
              <a:rPr lang="ru-RU" sz="2200" dirty="0">
                <a:cs typeface="Times New Roman" panose="02020603050405020304" pitchFamily="18" charset="0"/>
              </a:rPr>
              <a:t> </a:t>
            </a:r>
            <a:r>
              <a:rPr lang="ru-RU" sz="2200" dirty="0" err="1">
                <a:cs typeface="Times New Roman" panose="02020603050405020304" pitchFamily="18" charset="0"/>
              </a:rPr>
              <a:t>ҳокимияти</a:t>
            </a:r>
            <a:r>
              <a:rPr lang="ru-RU" sz="2200" dirty="0">
                <a:cs typeface="Times New Roman" panose="02020603050405020304" pitchFamily="18" charset="0"/>
              </a:rPr>
              <a:t> </a:t>
            </a:r>
            <a:r>
              <a:rPr lang="ru-RU" sz="2200" dirty="0" err="1">
                <a:cs typeface="Times New Roman" panose="02020603050405020304" pitchFamily="18" charset="0"/>
              </a:rPr>
              <a:t>органларига</a:t>
            </a:r>
            <a:r>
              <a:rPr lang="ru-RU" sz="2200" dirty="0">
                <a:cs typeface="Times New Roman" panose="02020603050405020304" pitchFamily="18" charset="0"/>
              </a:rPr>
              <a:t>, </a:t>
            </a:r>
            <a:r>
              <a:rPr lang="ru-RU" sz="2200" dirty="0" err="1">
                <a:cs typeface="Times New Roman" panose="02020603050405020304" pitchFamily="18" charset="0"/>
              </a:rPr>
              <a:t>давлат</a:t>
            </a:r>
            <a:r>
              <a:rPr lang="ru-RU" sz="2200" dirty="0">
                <a:cs typeface="Times New Roman" panose="02020603050405020304" pitchFamily="18" charset="0"/>
              </a:rPr>
              <a:t> </a:t>
            </a:r>
            <a:r>
              <a:rPr lang="ru-RU" sz="2200" dirty="0" err="1">
                <a:cs typeface="Times New Roman" panose="02020603050405020304" pitchFamily="18" charset="0"/>
              </a:rPr>
              <a:t>муассасаларига</a:t>
            </a:r>
            <a:r>
              <a:rPr lang="ru-RU" sz="2200" dirty="0">
                <a:cs typeface="Times New Roman" panose="02020603050405020304" pitchFamily="18" charset="0"/>
              </a:rPr>
              <a:t>, </a:t>
            </a:r>
            <a:r>
              <a:rPr lang="ru-RU" sz="2200" dirty="0" err="1">
                <a:cs typeface="Times New Roman" panose="02020603050405020304" pitchFamily="18" charset="0"/>
              </a:rPr>
              <a:t>давлат</a:t>
            </a:r>
            <a:r>
              <a:rPr lang="ru-RU" sz="2200" dirty="0">
                <a:cs typeface="Times New Roman" panose="02020603050405020304" pitchFamily="18" charset="0"/>
              </a:rPr>
              <a:t> </a:t>
            </a:r>
            <a:r>
              <a:rPr lang="ru-RU" sz="2200" dirty="0" err="1">
                <a:cs typeface="Times New Roman" panose="02020603050405020304" pitchFamily="18" charset="0"/>
              </a:rPr>
              <a:t>унитар</a:t>
            </a:r>
            <a:r>
              <a:rPr lang="ru-RU" sz="2200" dirty="0">
                <a:cs typeface="Times New Roman" panose="02020603050405020304" pitchFamily="18" charset="0"/>
              </a:rPr>
              <a:t> </a:t>
            </a:r>
            <a:r>
              <a:rPr lang="ru-RU" sz="2200" dirty="0" err="1">
                <a:cs typeface="Times New Roman" panose="02020603050405020304" pitchFamily="18" charset="0"/>
              </a:rPr>
              <a:t>корхоналарига</a:t>
            </a:r>
            <a:r>
              <a:rPr lang="ru-RU" sz="2200" dirty="0">
                <a:cs typeface="Times New Roman" panose="02020603050405020304" pitchFamily="18" charset="0"/>
              </a:rPr>
              <a:t>, </a:t>
            </a:r>
            <a:r>
              <a:rPr lang="ru-RU" sz="2200" dirty="0" err="1">
                <a:cs typeface="Times New Roman" panose="02020603050405020304" pitchFamily="18" charset="0"/>
              </a:rPr>
              <a:t>давлат</a:t>
            </a:r>
            <a:r>
              <a:rPr lang="ru-RU" sz="2200" dirty="0">
                <a:cs typeface="Times New Roman" panose="02020603050405020304" pitchFamily="18" charset="0"/>
              </a:rPr>
              <a:t> </a:t>
            </a:r>
            <a:r>
              <a:rPr lang="ru-RU" sz="2200" dirty="0" err="1">
                <a:cs typeface="Times New Roman" panose="02020603050405020304" pitchFamily="18" charset="0"/>
              </a:rPr>
              <a:t>мақсадли</a:t>
            </a:r>
            <a:r>
              <a:rPr lang="ru-RU" sz="2200" dirty="0">
                <a:cs typeface="Times New Roman" panose="02020603050405020304" pitchFamily="18" charset="0"/>
              </a:rPr>
              <a:t> </a:t>
            </a:r>
            <a:r>
              <a:rPr lang="ru-RU" sz="2200" dirty="0" err="1">
                <a:cs typeface="Times New Roman" panose="02020603050405020304" pitchFamily="18" charset="0"/>
              </a:rPr>
              <a:t>жамғармаларига</a:t>
            </a:r>
            <a:r>
              <a:rPr lang="ru-RU" sz="2200" dirty="0">
                <a:cs typeface="Times New Roman" panose="02020603050405020304" pitchFamily="18" charset="0"/>
              </a:rPr>
              <a:t>, </a:t>
            </a:r>
            <a:r>
              <a:rPr lang="ru-RU" sz="2200" dirty="0" err="1">
                <a:cs typeface="Times New Roman" panose="02020603050405020304" pitchFamily="18" charset="0"/>
              </a:rPr>
              <a:t>шунингдек</a:t>
            </a:r>
            <a:r>
              <a:rPr lang="ru-RU" sz="2200" dirty="0">
                <a:cs typeface="Times New Roman" panose="02020603050405020304" pitchFamily="18" charset="0"/>
              </a:rPr>
              <a:t> устав </a:t>
            </a:r>
            <a:r>
              <a:rPr lang="ru-RU" sz="2200" dirty="0" err="1">
                <a:cs typeface="Times New Roman" panose="02020603050405020304" pitchFamily="18" charset="0"/>
              </a:rPr>
              <a:t>фондида</a:t>
            </a:r>
            <a:r>
              <a:rPr lang="ru-RU" sz="2200" dirty="0">
                <a:cs typeface="Times New Roman" panose="02020603050405020304" pitchFamily="18" charset="0"/>
              </a:rPr>
              <a:t> (устав </a:t>
            </a:r>
            <a:r>
              <a:rPr lang="ru-RU" sz="2200" dirty="0" err="1">
                <a:cs typeface="Times New Roman" panose="02020603050405020304" pitchFamily="18" charset="0"/>
              </a:rPr>
              <a:t>капиталида</a:t>
            </a:r>
            <a:r>
              <a:rPr lang="ru-RU" sz="2200" dirty="0">
                <a:cs typeface="Times New Roman" panose="02020603050405020304" pitchFamily="18" charset="0"/>
              </a:rPr>
              <a:t>) </a:t>
            </a:r>
            <a:r>
              <a:rPr lang="ru-RU" sz="2200" dirty="0" err="1">
                <a:cs typeface="Times New Roman" panose="02020603050405020304" pitchFamily="18" charset="0"/>
              </a:rPr>
              <a:t>давлат</a:t>
            </a:r>
            <a:r>
              <a:rPr lang="ru-RU" sz="2200" dirty="0">
                <a:cs typeface="Times New Roman" panose="02020603050405020304" pitchFamily="18" charset="0"/>
              </a:rPr>
              <a:t> </a:t>
            </a:r>
            <a:r>
              <a:rPr lang="ru-RU" sz="2200" dirty="0" err="1">
                <a:cs typeface="Times New Roman" panose="02020603050405020304" pitchFamily="18" charset="0"/>
              </a:rPr>
              <a:t>улуши</a:t>
            </a:r>
            <a:r>
              <a:rPr lang="ru-RU" sz="2200" dirty="0">
                <a:cs typeface="Times New Roman" panose="02020603050405020304" pitchFamily="18" charset="0"/>
              </a:rPr>
              <a:t> 50 </a:t>
            </a:r>
            <a:r>
              <a:rPr lang="ru-RU" sz="2200" dirty="0" err="1">
                <a:cs typeface="Times New Roman" panose="02020603050405020304" pitchFamily="18" charset="0"/>
              </a:rPr>
              <a:t>фоиз</a:t>
            </a:r>
            <a:r>
              <a:rPr lang="ru-RU" sz="2200" dirty="0">
                <a:cs typeface="Times New Roman" panose="02020603050405020304" pitchFamily="18" charset="0"/>
              </a:rPr>
              <a:t> </a:t>
            </a:r>
            <a:r>
              <a:rPr lang="ru-RU" sz="2200" dirty="0" err="1">
                <a:cs typeface="Times New Roman" panose="02020603050405020304" pitchFamily="18" charset="0"/>
              </a:rPr>
              <a:t>миқдорда</a:t>
            </a:r>
            <a:r>
              <a:rPr lang="ru-RU" sz="2200" dirty="0">
                <a:cs typeface="Times New Roman" panose="02020603050405020304" pitchFamily="18" charset="0"/>
              </a:rPr>
              <a:t> </a:t>
            </a:r>
            <a:r>
              <a:rPr lang="ru-RU" sz="2200" dirty="0" err="1">
                <a:cs typeface="Times New Roman" panose="02020603050405020304" pitchFamily="18" charset="0"/>
              </a:rPr>
              <a:t>ва</a:t>
            </a:r>
            <a:r>
              <a:rPr lang="ru-RU" sz="2200" dirty="0">
                <a:cs typeface="Times New Roman" panose="02020603050405020304" pitchFamily="18" charset="0"/>
              </a:rPr>
              <a:t> </a:t>
            </a:r>
            <a:r>
              <a:rPr lang="ru-RU" sz="2200" dirty="0" err="1">
                <a:cs typeface="Times New Roman" panose="02020603050405020304" pitchFamily="18" charset="0"/>
              </a:rPr>
              <a:t>ундан</a:t>
            </a:r>
            <a:r>
              <a:rPr lang="ru-RU" sz="2200" dirty="0">
                <a:cs typeface="Times New Roman" panose="02020603050405020304" pitchFamily="18" charset="0"/>
              </a:rPr>
              <a:t> </a:t>
            </a:r>
            <a:r>
              <a:rPr lang="ru-RU" sz="2200" dirty="0" err="1">
                <a:cs typeface="Times New Roman" panose="02020603050405020304" pitchFamily="18" charset="0"/>
              </a:rPr>
              <a:t>ортиқ</a:t>
            </a:r>
            <a:r>
              <a:rPr lang="ru-RU" sz="2200" dirty="0">
                <a:cs typeface="Times New Roman" panose="02020603050405020304" pitchFamily="18" charset="0"/>
              </a:rPr>
              <a:t> </a:t>
            </a:r>
            <a:r>
              <a:rPr lang="ru-RU" sz="2200" dirty="0" err="1">
                <a:cs typeface="Times New Roman" panose="02020603050405020304" pitchFamily="18" charset="0"/>
              </a:rPr>
              <a:t>бўлган</a:t>
            </a:r>
            <a:r>
              <a:rPr lang="ru-RU" sz="2200" dirty="0">
                <a:cs typeface="Times New Roman" panose="02020603050405020304" pitchFamily="18" charset="0"/>
              </a:rPr>
              <a:t> </a:t>
            </a:r>
            <a:r>
              <a:rPr lang="ru-RU" sz="2200" dirty="0" err="1">
                <a:cs typeface="Times New Roman" panose="02020603050405020304" pitchFamily="18" charset="0"/>
              </a:rPr>
              <a:t>акциядорлик</a:t>
            </a:r>
            <a:r>
              <a:rPr lang="ru-RU" sz="2200" dirty="0">
                <a:cs typeface="Times New Roman" panose="02020603050405020304" pitchFamily="18" charset="0"/>
              </a:rPr>
              <a:t> </a:t>
            </a:r>
            <a:r>
              <a:rPr lang="ru-RU" sz="2200" dirty="0" err="1">
                <a:cs typeface="Times New Roman" panose="02020603050405020304" pitchFamily="18" charset="0"/>
              </a:rPr>
              <a:t>жамиятларига</a:t>
            </a:r>
            <a:r>
              <a:rPr lang="ru-RU" sz="2200" dirty="0">
                <a:cs typeface="Times New Roman" panose="02020603050405020304" pitchFamily="18" charset="0"/>
              </a:rPr>
              <a:t> (</a:t>
            </a:r>
            <a:r>
              <a:rPr lang="ru-RU" sz="2200" dirty="0" err="1">
                <a:cs typeface="Times New Roman" panose="02020603050405020304" pitchFamily="18" charset="0"/>
              </a:rPr>
              <a:t>бундан</a:t>
            </a:r>
            <a:r>
              <a:rPr lang="ru-RU" sz="2200" dirty="0">
                <a:cs typeface="Times New Roman" panose="02020603050405020304" pitchFamily="18" charset="0"/>
              </a:rPr>
              <a:t> </a:t>
            </a:r>
            <a:r>
              <a:rPr lang="ru-RU" sz="2200" dirty="0" err="1">
                <a:cs typeface="Times New Roman" panose="02020603050405020304" pitchFamily="18" charset="0"/>
              </a:rPr>
              <a:t>буён</a:t>
            </a:r>
            <a:r>
              <a:rPr lang="ru-RU" sz="2200" dirty="0">
                <a:cs typeface="Times New Roman" panose="02020603050405020304" pitchFamily="18" charset="0"/>
              </a:rPr>
              <a:t> </a:t>
            </a:r>
            <a:r>
              <a:rPr lang="ru-RU" sz="2200" dirty="0" err="1">
                <a:cs typeface="Times New Roman" panose="02020603050405020304" pitchFamily="18" charset="0"/>
              </a:rPr>
              <a:t>матнда</a:t>
            </a:r>
            <a:r>
              <a:rPr lang="ru-RU" sz="2200" dirty="0">
                <a:cs typeface="Times New Roman" panose="02020603050405020304" pitchFamily="18" charset="0"/>
              </a:rPr>
              <a:t> </a:t>
            </a:r>
            <a:r>
              <a:rPr lang="ru-RU" sz="2200" dirty="0" err="1">
                <a:cs typeface="Times New Roman" panose="02020603050405020304" pitchFamily="18" charset="0"/>
              </a:rPr>
              <a:t>давлат</a:t>
            </a:r>
            <a:r>
              <a:rPr lang="ru-RU" sz="2200" dirty="0">
                <a:cs typeface="Times New Roman" panose="02020603050405020304" pitchFamily="18" charset="0"/>
              </a:rPr>
              <a:t> </a:t>
            </a:r>
            <a:r>
              <a:rPr lang="ru-RU" sz="2200" dirty="0" err="1">
                <a:cs typeface="Times New Roman" panose="02020603050405020304" pitchFamily="18" charset="0"/>
              </a:rPr>
              <a:t>органлари</a:t>
            </a:r>
            <a:r>
              <a:rPr lang="ru-RU" sz="2200" dirty="0">
                <a:cs typeface="Times New Roman" panose="02020603050405020304" pitchFamily="18" charset="0"/>
              </a:rPr>
              <a:t> </a:t>
            </a:r>
            <a:r>
              <a:rPr lang="ru-RU" sz="2200" dirty="0" err="1">
                <a:cs typeface="Times New Roman" panose="02020603050405020304" pitchFamily="18" charset="0"/>
              </a:rPr>
              <a:t>ёки</a:t>
            </a:r>
            <a:r>
              <a:rPr lang="ru-RU" sz="2200" dirty="0">
                <a:cs typeface="Times New Roman" panose="02020603050405020304" pitchFamily="18" charset="0"/>
              </a:rPr>
              <a:t> </a:t>
            </a:r>
            <a:r>
              <a:rPr lang="ru-RU" sz="2200" dirty="0" err="1">
                <a:cs typeface="Times New Roman" panose="02020603050405020304" pitchFamily="18" charset="0"/>
              </a:rPr>
              <a:t>бошқа</a:t>
            </a:r>
            <a:r>
              <a:rPr lang="ru-RU" sz="2200" dirty="0">
                <a:cs typeface="Times New Roman" panose="02020603050405020304" pitchFamily="18" charset="0"/>
              </a:rPr>
              <a:t> </a:t>
            </a:r>
            <a:r>
              <a:rPr lang="ru-RU" sz="2200" dirty="0" err="1">
                <a:cs typeface="Times New Roman" panose="02020603050405020304" pitchFamily="18" charset="0"/>
              </a:rPr>
              <a:t>ташкилотлар</a:t>
            </a:r>
            <a:r>
              <a:rPr lang="ru-RU" sz="2200" dirty="0">
                <a:cs typeface="Times New Roman" panose="02020603050405020304" pitchFamily="18" charset="0"/>
              </a:rPr>
              <a:t> </a:t>
            </a:r>
            <a:r>
              <a:rPr lang="ru-RU" sz="2200" dirty="0" err="1">
                <a:cs typeface="Times New Roman" panose="02020603050405020304" pitchFamily="18" charset="0"/>
              </a:rPr>
              <a:t>деб</a:t>
            </a:r>
            <a:r>
              <a:rPr lang="ru-RU" sz="2200" dirty="0">
                <a:cs typeface="Times New Roman" panose="02020603050405020304" pitchFamily="18" charset="0"/>
              </a:rPr>
              <a:t> </a:t>
            </a:r>
            <a:r>
              <a:rPr lang="ru-RU" sz="2200" dirty="0" err="1">
                <a:cs typeface="Times New Roman" panose="02020603050405020304" pitchFamily="18" charset="0"/>
              </a:rPr>
              <a:t>юритилади</a:t>
            </a:r>
            <a:r>
              <a:rPr lang="ru-RU" sz="2200" dirty="0">
                <a:cs typeface="Times New Roman" panose="02020603050405020304" pitchFamily="18" charset="0"/>
              </a:rPr>
              <a:t>) </a:t>
            </a:r>
            <a:r>
              <a:rPr lang="ru-RU" sz="2200" dirty="0" err="1">
                <a:cs typeface="Times New Roman" panose="02020603050405020304" pitchFamily="18" charset="0"/>
              </a:rPr>
              <a:t>нисбатан</a:t>
            </a:r>
            <a:r>
              <a:rPr lang="ru-RU" sz="2200" dirty="0">
                <a:cs typeface="Times New Roman" panose="02020603050405020304" pitchFamily="18" charset="0"/>
              </a:rPr>
              <a:t> </a:t>
            </a:r>
            <a:r>
              <a:rPr lang="ru-RU" sz="2200" dirty="0" err="1">
                <a:cs typeface="Times New Roman" panose="02020603050405020304" pitchFamily="18" charset="0"/>
              </a:rPr>
              <a:t>татбиқ</a:t>
            </a:r>
            <a:r>
              <a:rPr lang="ru-RU" sz="2200" dirty="0">
                <a:cs typeface="Times New Roman" panose="02020603050405020304" pitchFamily="18" charset="0"/>
              </a:rPr>
              <a:t> </a:t>
            </a:r>
            <a:r>
              <a:rPr lang="ru-RU" sz="2200" dirty="0" err="1">
                <a:cs typeface="Times New Roman" panose="02020603050405020304" pitchFamily="18" charset="0"/>
              </a:rPr>
              <a:t>этилади</a:t>
            </a:r>
            <a:r>
              <a:rPr lang="ru-RU" sz="2200" dirty="0">
                <a:cs typeface="Times New Roman" panose="02020603050405020304" pitchFamily="18" charset="0"/>
              </a:rPr>
              <a:t>.</a:t>
            </a:r>
            <a:endParaRPr lang="en-US" sz="2200" dirty="0">
              <a:cs typeface="Times New Roman" panose="02020603050405020304" pitchFamily="18" charset="0"/>
            </a:endParaRPr>
          </a:p>
          <a:p>
            <a:pPr marL="0" indent="360363" algn="just"/>
            <a:r>
              <a:rPr lang="ru-RU" sz="2200" dirty="0">
                <a:cs typeface="Times New Roman" panose="02020603050405020304" pitchFamily="18" charset="0"/>
              </a:rPr>
              <a:t>Ушбу </a:t>
            </a:r>
            <a:r>
              <a:rPr lang="ru-RU" sz="2200" dirty="0" err="1">
                <a:cs typeface="Times New Roman" panose="02020603050405020304" pitchFamily="18" charset="0"/>
              </a:rPr>
              <a:t>Қонуннинг</a:t>
            </a:r>
            <a:r>
              <a:rPr lang="ru-RU" sz="2200" dirty="0">
                <a:cs typeface="Times New Roman" panose="02020603050405020304" pitchFamily="18" charset="0"/>
              </a:rPr>
              <a:t> </a:t>
            </a:r>
            <a:r>
              <a:rPr lang="ru-RU" sz="2200" dirty="0" err="1">
                <a:cs typeface="Times New Roman" panose="02020603050405020304" pitchFamily="18" charset="0"/>
              </a:rPr>
              <a:t>амал</a:t>
            </a:r>
            <a:r>
              <a:rPr lang="ru-RU" sz="2200" dirty="0">
                <a:cs typeface="Times New Roman" panose="02020603050405020304" pitchFamily="18" charset="0"/>
              </a:rPr>
              <a:t> </a:t>
            </a:r>
            <a:r>
              <a:rPr lang="ru-RU" sz="2200" dirty="0" err="1">
                <a:cs typeface="Times New Roman" panose="02020603050405020304" pitchFamily="18" charset="0"/>
              </a:rPr>
              <a:t>қилиши</a:t>
            </a:r>
            <a:r>
              <a:rPr lang="ru-RU" sz="2200" dirty="0">
                <a:cs typeface="Times New Roman" panose="02020603050405020304" pitchFamily="18" charset="0"/>
              </a:rPr>
              <a:t>:</a:t>
            </a:r>
            <a:endParaRPr lang="en-US" sz="2200" dirty="0">
              <a:cs typeface="Times New Roman" panose="02020603050405020304" pitchFamily="18" charset="0"/>
            </a:endParaRPr>
          </a:p>
          <a:p>
            <a:pPr marL="0" indent="360363" algn="just"/>
            <a:r>
              <a:rPr lang="ru-RU" sz="2200" dirty="0" err="1">
                <a:cs typeface="Times New Roman" panose="02020603050405020304" pitchFamily="18" charset="0"/>
              </a:rPr>
              <a:t>ўз</a:t>
            </a:r>
            <a:r>
              <a:rPr lang="ru-RU" sz="2200" dirty="0">
                <a:cs typeface="Times New Roman" panose="02020603050405020304" pitchFamily="18" charset="0"/>
              </a:rPr>
              <a:t> устав </a:t>
            </a:r>
            <a:r>
              <a:rPr lang="ru-RU" sz="2200" dirty="0" err="1">
                <a:cs typeface="Times New Roman" panose="02020603050405020304" pitchFamily="18" charset="0"/>
              </a:rPr>
              <a:t>фондида</a:t>
            </a:r>
            <a:r>
              <a:rPr lang="ru-RU" sz="2200" dirty="0">
                <a:cs typeface="Times New Roman" panose="02020603050405020304" pitchFamily="18" charset="0"/>
              </a:rPr>
              <a:t> (устав </a:t>
            </a:r>
            <a:r>
              <a:rPr lang="ru-RU" sz="2200" dirty="0" err="1">
                <a:cs typeface="Times New Roman" panose="02020603050405020304" pitchFamily="18" charset="0"/>
              </a:rPr>
              <a:t>капиталида</a:t>
            </a:r>
            <a:r>
              <a:rPr lang="ru-RU" sz="2200" dirty="0">
                <a:cs typeface="Times New Roman" panose="02020603050405020304" pitchFamily="18" charset="0"/>
              </a:rPr>
              <a:t>) </a:t>
            </a:r>
            <a:r>
              <a:rPr lang="ru-RU" sz="2200" dirty="0" err="1">
                <a:cs typeface="Times New Roman" panose="02020603050405020304" pitchFamily="18" charset="0"/>
              </a:rPr>
              <a:t>давлат</a:t>
            </a:r>
            <a:r>
              <a:rPr lang="ru-RU" sz="2200" dirty="0">
                <a:cs typeface="Times New Roman" panose="02020603050405020304" pitchFamily="18" charset="0"/>
              </a:rPr>
              <a:t> </a:t>
            </a:r>
            <a:r>
              <a:rPr lang="ru-RU" sz="2200" dirty="0" err="1">
                <a:cs typeface="Times New Roman" panose="02020603050405020304" pitchFamily="18" charset="0"/>
              </a:rPr>
              <a:t>органларининг</a:t>
            </a:r>
            <a:r>
              <a:rPr lang="ru-RU" sz="2200" dirty="0">
                <a:cs typeface="Times New Roman" panose="02020603050405020304" pitchFamily="18" charset="0"/>
              </a:rPr>
              <a:t> </a:t>
            </a:r>
            <a:r>
              <a:rPr lang="ru-RU" sz="2200" dirty="0" err="1">
                <a:cs typeface="Times New Roman" panose="02020603050405020304" pitchFamily="18" charset="0"/>
              </a:rPr>
              <a:t>ёки</a:t>
            </a:r>
            <a:r>
              <a:rPr lang="ru-RU" sz="2200" dirty="0">
                <a:cs typeface="Times New Roman" panose="02020603050405020304" pitchFamily="18" charset="0"/>
              </a:rPr>
              <a:t> </a:t>
            </a:r>
            <a:r>
              <a:rPr lang="ru-RU" sz="2200" dirty="0" err="1">
                <a:cs typeface="Times New Roman" panose="02020603050405020304" pitchFamily="18" charset="0"/>
              </a:rPr>
              <a:t>бошқа</a:t>
            </a:r>
            <a:r>
              <a:rPr lang="ru-RU" sz="2200" dirty="0">
                <a:cs typeface="Times New Roman" panose="02020603050405020304" pitchFamily="18" charset="0"/>
              </a:rPr>
              <a:t> </a:t>
            </a:r>
            <a:r>
              <a:rPr lang="ru-RU" sz="2200" dirty="0" err="1">
                <a:cs typeface="Times New Roman" panose="02020603050405020304" pitchFamily="18" charset="0"/>
              </a:rPr>
              <a:t>ташкилотларнинг</a:t>
            </a:r>
            <a:r>
              <a:rPr lang="ru-RU" sz="2200" dirty="0">
                <a:cs typeface="Times New Roman" panose="02020603050405020304" pitchFamily="18" charset="0"/>
              </a:rPr>
              <a:t> </a:t>
            </a:r>
            <a:r>
              <a:rPr lang="ru-RU" sz="2200" dirty="0" err="1">
                <a:cs typeface="Times New Roman" panose="02020603050405020304" pitchFamily="18" charset="0"/>
              </a:rPr>
              <a:t>улуши</a:t>
            </a:r>
            <a:r>
              <a:rPr lang="ru-RU" sz="2200" dirty="0">
                <a:cs typeface="Times New Roman" panose="02020603050405020304" pitchFamily="18" charset="0"/>
              </a:rPr>
              <a:t> </a:t>
            </a:r>
            <a:r>
              <a:rPr lang="ru-RU" sz="2200" dirty="0" err="1">
                <a:cs typeface="Times New Roman" panose="02020603050405020304" pitchFamily="18" charset="0"/>
              </a:rPr>
              <a:t>жами</a:t>
            </a:r>
            <a:r>
              <a:rPr lang="ru-RU" sz="2200" dirty="0">
                <a:cs typeface="Times New Roman" panose="02020603050405020304" pitchFamily="18" charset="0"/>
              </a:rPr>
              <a:t> 50 </a:t>
            </a:r>
            <a:r>
              <a:rPr lang="ru-RU" sz="2200" dirty="0" err="1">
                <a:cs typeface="Times New Roman" panose="02020603050405020304" pitchFamily="18" charset="0"/>
              </a:rPr>
              <a:t>фоиз</a:t>
            </a:r>
            <a:r>
              <a:rPr lang="ru-RU" sz="2200" dirty="0">
                <a:cs typeface="Times New Roman" panose="02020603050405020304" pitchFamily="18" charset="0"/>
              </a:rPr>
              <a:t> </a:t>
            </a:r>
            <a:r>
              <a:rPr lang="ru-RU" sz="2200" dirty="0" err="1">
                <a:cs typeface="Times New Roman" panose="02020603050405020304" pitchFamily="18" charset="0"/>
              </a:rPr>
              <a:t>миқдорда</a:t>
            </a:r>
            <a:r>
              <a:rPr lang="ru-RU" sz="2200" dirty="0">
                <a:cs typeface="Times New Roman" panose="02020603050405020304" pitchFamily="18" charset="0"/>
              </a:rPr>
              <a:t> </a:t>
            </a:r>
            <a:r>
              <a:rPr lang="ru-RU" sz="2200" dirty="0" err="1">
                <a:cs typeface="Times New Roman" panose="02020603050405020304" pitchFamily="18" charset="0"/>
              </a:rPr>
              <a:t>ва</a:t>
            </a:r>
            <a:r>
              <a:rPr lang="ru-RU" sz="2200" dirty="0">
                <a:cs typeface="Times New Roman" panose="02020603050405020304" pitchFamily="18" charset="0"/>
              </a:rPr>
              <a:t> </a:t>
            </a:r>
            <a:r>
              <a:rPr lang="ru-RU" sz="2200" dirty="0" err="1">
                <a:cs typeface="Times New Roman" panose="02020603050405020304" pitchFamily="18" charset="0"/>
              </a:rPr>
              <a:t>ундан</a:t>
            </a:r>
            <a:r>
              <a:rPr lang="ru-RU" sz="2200" dirty="0">
                <a:cs typeface="Times New Roman" panose="02020603050405020304" pitchFamily="18" charset="0"/>
              </a:rPr>
              <a:t> </a:t>
            </a:r>
            <a:r>
              <a:rPr lang="ru-RU" sz="2200" dirty="0" err="1">
                <a:cs typeface="Times New Roman" panose="02020603050405020304" pitchFamily="18" charset="0"/>
              </a:rPr>
              <a:t>ортиқ</a:t>
            </a:r>
            <a:r>
              <a:rPr lang="ru-RU" sz="2200" dirty="0">
                <a:cs typeface="Times New Roman" panose="02020603050405020304" pitchFamily="18" charset="0"/>
              </a:rPr>
              <a:t> </a:t>
            </a:r>
            <a:r>
              <a:rPr lang="ru-RU" sz="2200" dirty="0" err="1">
                <a:cs typeface="Times New Roman" panose="02020603050405020304" pitchFamily="18" charset="0"/>
              </a:rPr>
              <a:t>бўлган</a:t>
            </a:r>
            <a:r>
              <a:rPr lang="ru-RU" sz="2200" dirty="0">
                <a:cs typeface="Times New Roman" panose="02020603050405020304" pitchFamily="18" charset="0"/>
              </a:rPr>
              <a:t> </a:t>
            </a:r>
            <a:r>
              <a:rPr lang="ru-RU" sz="2200" dirty="0" err="1">
                <a:cs typeface="Times New Roman" panose="02020603050405020304" pitchFamily="18" charset="0"/>
              </a:rPr>
              <a:t>юридик</a:t>
            </a:r>
            <a:r>
              <a:rPr lang="ru-RU" sz="2200" dirty="0">
                <a:cs typeface="Times New Roman" panose="02020603050405020304" pitchFamily="18" charset="0"/>
              </a:rPr>
              <a:t> </a:t>
            </a:r>
            <a:r>
              <a:rPr lang="ru-RU" sz="2200" dirty="0" err="1">
                <a:cs typeface="Times New Roman" panose="02020603050405020304" pitchFamily="18" charset="0"/>
              </a:rPr>
              <a:t>шахсларга</a:t>
            </a:r>
            <a:r>
              <a:rPr lang="ru-RU" sz="2200" dirty="0">
                <a:cs typeface="Times New Roman" panose="02020603050405020304" pitchFamily="18" charset="0"/>
              </a:rPr>
              <a:t> </a:t>
            </a:r>
            <a:r>
              <a:rPr lang="ru-RU" sz="2200" dirty="0" err="1">
                <a:cs typeface="Times New Roman" panose="02020603050405020304" pitchFamily="18" charset="0"/>
              </a:rPr>
              <a:t>нисбатан</a:t>
            </a:r>
            <a:r>
              <a:rPr lang="ru-RU" sz="2200" dirty="0">
                <a:cs typeface="Times New Roman" panose="02020603050405020304" pitchFamily="18" charset="0"/>
              </a:rPr>
              <a:t>;</a:t>
            </a:r>
            <a:endParaRPr lang="en-US" sz="2200" dirty="0">
              <a:cs typeface="Times New Roman" panose="02020603050405020304" pitchFamily="18" charset="0"/>
            </a:endParaRPr>
          </a:p>
          <a:p>
            <a:pPr marL="0" indent="360363" algn="just"/>
            <a:r>
              <a:rPr lang="ru-RU" sz="2200" dirty="0" err="1">
                <a:cs typeface="Times New Roman" panose="02020603050405020304" pitchFamily="18" charset="0"/>
              </a:rPr>
              <a:t>ўз</a:t>
            </a:r>
            <a:r>
              <a:rPr lang="ru-RU" sz="2200" dirty="0">
                <a:cs typeface="Times New Roman" panose="02020603050405020304" pitchFamily="18" charset="0"/>
              </a:rPr>
              <a:t> устав </a:t>
            </a:r>
            <a:r>
              <a:rPr lang="ru-RU" sz="2200" dirty="0" err="1">
                <a:cs typeface="Times New Roman" panose="02020603050405020304" pitchFamily="18" charset="0"/>
              </a:rPr>
              <a:t>фондида</a:t>
            </a:r>
            <a:r>
              <a:rPr lang="ru-RU" sz="2200" dirty="0">
                <a:cs typeface="Times New Roman" panose="02020603050405020304" pitchFamily="18" charset="0"/>
              </a:rPr>
              <a:t> (устав </a:t>
            </a:r>
            <a:r>
              <a:rPr lang="ru-RU" sz="2200" dirty="0" err="1">
                <a:cs typeface="Times New Roman" panose="02020603050405020304" pitchFamily="18" charset="0"/>
              </a:rPr>
              <a:t>капиталида</a:t>
            </a:r>
            <a:r>
              <a:rPr lang="ru-RU" sz="2200" dirty="0">
                <a:cs typeface="Times New Roman" panose="02020603050405020304" pitchFamily="18" charset="0"/>
              </a:rPr>
              <a:t>) </a:t>
            </a:r>
            <a:r>
              <a:rPr lang="ru-RU" sz="2200" dirty="0" err="1">
                <a:cs typeface="Times New Roman" panose="02020603050405020304" pitchFamily="18" charset="0"/>
              </a:rPr>
              <a:t>ушбу</a:t>
            </a:r>
            <a:r>
              <a:rPr lang="ru-RU" sz="2200" dirty="0">
                <a:cs typeface="Times New Roman" panose="02020603050405020304" pitchFamily="18" charset="0"/>
              </a:rPr>
              <a:t> </a:t>
            </a:r>
            <a:r>
              <a:rPr lang="ru-RU" sz="2200" dirty="0" err="1">
                <a:cs typeface="Times New Roman" panose="02020603050405020304" pitchFamily="18" charset="0"/>
              </a:rPr>
              <a:t>модда</a:t>
            </a:r>
            <a:r>
              <a:rPr lang="ru-RU" sz="2200" dirty="0">
                <a:cs typeface="Times New Roman" panose="02020603050405020304" pitchFamily="18" charset="0"/>
              </a:rPr>
              <a:t> </a:t>
            </a:r>
            <a:r>
              <a:rPr lang="ru-RU" sz="2200" dirty="0" err="1">
                <a:cs typeface="Times New Roman" panose="02020603050405020304" pitchFamily="18" charset="0"/>
              </a:rPr>
              <a:t>учинчи</a:t>
            </a:r>
            <a:r>
              <a:rPr lang="ru-RU" sz="2200" dirty="0">
                <a:cs typeface="Times New Roman" panose="02020603050405020304" pitchFamily="18" charset="0"/>
              </a:rPr>
              <a:t> </a:t>
            </a:r>
            <a:r>
              <a:rPr lang="ru-RU" sz="2200" dirty="0" err="1">
                <a:cs typeface="Times New Roman" panose="02020603050405020304" pitchFamily="18" charset="0"/>
              </a:rPr>
              <a:t>қисмининг</a:t>
            </a:r>
            <a:r>
              <a:rPr lang="ru-RU" sz="2200" dirty="0">
                <a:cs typeface="Times New Roman" panose="02020603050405020304" pitchFamily="18" charset="0"/>
              </a:rPr>
              <a:t> </a:t>
            </a:r>
            <a:r>
              <a:rPr lang="ru-RU" sz="2200" dirty="0" err="1">
                <a:cs typeface="Times New Roman" panose="02020603050405020304" pitchFamily="18" charset="0"/>
              </a:rPr>
              <a:t>иккинчи</a:t>
            </a:r>
            <a:r>
              <a:rPr lang="ru-RU" sz="2200" dirty="0">
                <a:cs typeface="Times New Roman" panose="02020603050405020304" pitchFamily="18" charset="0"/>
              </a:rPr>
              <a:t> </a:t>
            </a:r>
            <a:r>
              <a:rPr lang="ru-RU" sz="2200" dirty="0" err="1">
                <a:cs typeface="Times New Roman" panose="02020603050405020304" pitchFamily="18" charset="0"/>
              </a:rPr>
              <a:t>хатбошисида</a:t>
            </a:r>
            <a:r>
              <a:rPr lang="ru-RU" sz="2200" dirty="0">
                <a:cs typeface="Times New Roman" panose="02020603050405020304" pitchFamily="18" charset="0"/>
              </a:rPr>
              <a:t> </a:t>
            </a:r>
            <a:r>
              <a:rPr lang="ru-RU" sz="2200" dirty="0" err="1">
                <a:cs typeface="Times New Roman" panose="02020603050405020304" pitchFamily="18" charset="0"/>
              </a:rPr>
              <a:t>кўрсатилган</a:t>
            </a:r>
            <a:r>
              <a:rPr lang="ru-RU" sz="2200" dirty="0">
                <a:cs typeface="Times New Roman" panose="02020603050405020304" pitchFamily="18" charset="0"/>
              </a:rPr>
              <a:t> </a:t>
            </a:r>
            <a:r>
              <a:rPr lang="ru-RU" sz="2200" dirty="0" err="1">
                <a:cs typeface="Times New Roman" panose="02020603050405020304" pitchFamily="18" charset="0"/>
              </a:rPr>
              <a:t>ташкилотларнинг</a:t>
            </a:r>
            <a:r>
              <a:rPr lang="ru-RU" sz="2200" dirty="0">
                <a:cs typeface="Times New Roman" panose="02020603050405020304" pitchFamily="18" charset="0"/>
              </a:rPr>
              <a:t> </a:t>
            </a:r>
            <a:r>
              <a:rPr lang="ru-RU" sz="2200" dirty="0" err="1">
                <a:cs typeface="Times New Roman" panose="02020603050405020304" pitchFamily="18" charset="0"/>
              </a:rPr>
              <a:t>улуши</a:t>
            </a:r>
            <a:r>
              <a:rPr lang="ru-RU" sz="2200" dirty="0">
                <a:cs typeface="Times New Roman" panose="02020603050405020304" pitchFamily="18" charset="0"/>
              </a:rPr>
              <a:t> </a:t>
            </a:r>
            <a:r>
              <a:rPr lang="ru-RU" sz="2200" dirty="0" err="1">
                <a:cs typeface="Times New Roman" panose="02020603050405020304" pitchFamily="18" charset="0"/>
              </a:rPr>
              <a:t>жами</a:t>
            </a:r>
            <a:r>
              <a:rPr lang="ru-RU" sz="2200" dirty="0">
                <a:cs typeface="Times New Roman" panose="02020603050405020304" pitchFamily="18" charset="0"/>
              </a:rPr>
              <a:t> 50 </a:t>
            </a:r>
            <a:r>
              <a:rPr lang="ru-RU" sz="2200" dirty="0" err="1">
                <a:cs typeface="Times New Roman" panose="02020603050405020304" pitchFamily="18" charset="0"/>
              </a:rPr>
              <a:t>фоиз</a:t>
            </a:r>
            <a:r>
              <a:rPr lang="ru-RU" sz="2200" dirty="0">
                <a:cs typeface="Times New Roman" panose="02020603050405020304" pitchFamily="18" charset="0"/>
              </a:rPr>
              <a:t> </a:t>
            </a:r>
            <a:r>
              <a:rPr lang="ru-RU" sz="2200" dirty="0" err="1">
                <a:cs typeface="Times New Roman" panose="02020603050405020304" pitchFamily="18" charset="0"/>
              </a:rPr>
              <a:t>миқдорда</a:t>
            </a:r>
            <a:r>
              <a:rPr lang="ru-RU" sz="2200" dirty="0">
                <a:cs typeface="Times New Roman" panose="02020603050405020304" pitchFamily="18" charset="0"/>
              </a:rPr>
              <a:t> </a:t>
            </a:r>
            <a:r>
              <a:rPr lang="ru-RU" sz="2200" dirty="0" err="1">
                <a:cs typeface="Times New Roman" panose="02020603050405020304" pitchFamily="18" charset="0"/>
              </a:rPr>
              <a:t>ва</a:t>
            </a:r>
            <a:r>
              <a:rPr lang="ru-RU" sz="2200" dirty="0">
                <a:cs typeface="Times New Roman" panose="02020603050405020304" pitchFamily="18" charset="0"/>
              </a:rPr>
              <a:t> </a:t>
            </a:r>
            <a:r>
              <a:rPr lang="ru-RU" sz="2200" dirty="0" err="1">
                <a:cs typeface="Times New Roman" panose="02020603050405020304" pitchFamily="18" charset="0"/>
              </a:rPr>
              <a:t>ундан</a:t>
            </a:r>
            <a:r>
              <a:rPr lang="ru-RU" sz="2200" dirty="0">
                <a:cs typeface="Times New Roman" panose="02020603050405020304" pitchFamily="18" charset="0"/>
              </a:rPr>
              <a:t> </a:t>
            </a:r>
            <a:r>
              <a:rPr lang="ru-RU" sz="2200" dirty="0" err="1">
                <a:cs typeface="Times New Roman" panose="02020603050405020304" pitchFamily="18" charset="0"/>
              </a:rPr>
              <a:t>ортиқ</a:t>
            </a:r>
            <a:r>
              <a:rPr lang="ru-RU" sz="2200" dirty="0">
                <a:cs typeface="Times New Roman" panose="02020603050405020304" pitchFamily="18" charset="0"/>
              </a:rPr>
              <a:t> </a:t>
            </a:r>
            <a:r>
              <a:rPr lang="ru-RU" sz="2200" dirty="0" err="1">
                <a:cs typeface="Times New Roman" panose="02020603050405020304" pitchFamily="18" charset="0"/>
              </a:rPr>
              <a:t>бўлган</a:t>
            </a:r>
            <a:r>
              <a:rPr lang="ru-RU" sz="2200" dirty="0">
                <a:cs typeface="Times New Roman" panose="02020603050405020304" pitchFamily="18" charset="0"/>
              </a:rPr>
              <a:t> </a:t>
            </a:r>
            <a:r>
              <a:rPr lang="ru-RU" sz="2200" dirty="0" err="1">
                <a:cs typeface="Times New Roman" panose="02020603050405020304" pitchFamily="18" charset="0"/>
              </a:rPr>
              <a:t>юридик</a:t>
            </a:r>
            <a:r>
              <a:rPr lang="ru-RU" sz="2200" dirty="0">
                <a:cs typeface="Times New Roman" panose="02020603050405020304" pitchFamily="18" charset="0"/>
              </a:rPr>
              <a:t> </a:t>
            </a:r>
            <a:r>
              <a:rPr lang="ru-RU" sz="2200" dirty="0" err="1">
                <a:cs typeface="Times New Roman" panose="02020603050405020304" pitchFamily="18" charset="0"/>
              </a:rPr>
              <a:t>шахсларга</a:t>
            </a:r>
            <a:r>
              <a:rPr lang="ru-RU" sz="2200" dirty="0">
                <a:cs typeface="Times New Roman" panose="02020603050405020304" pitchFamily="18" charset="0"/>
              </a:rPr>
              <a:t> </a:t>
            </a:r>
            <a:r>
              <a:rPr lang="ru-RU" sz="2200" dirty="0" err="1">
                <a:cs typeface="Times New Roman" panose="02020603050405020304" pitchFamily="18" charset="0"/>
              </a:rPr>
              <a:t>нисбатан</a:t>
            </a:r>
            <a:r>
              <a:rPr lang="ru-RU" sz="2200" dirty="0">
                <a:cs typeface="Times New Roman" panose="02020603050405020304" pitchFamily="18" charset="0"/>
              </a:rPr>
              <a:t> </a:t>
            </a:r>
            <a:r>
              <a:rPr lang="ru-RU" sz="2200" dirty="0" err="1">
                <a:cs typeface="Times New Roman" panose="02020603050405020304" pitchFamily="18" charset="0"/>
              </a:rPr>
              <a:t>фақат</a:t>
            </a:r>
            <a:r>
              <a:rPr lang="ru-RU" sz="2200" dirty="0">
                <a:cs typeface="Times New Roman" panose="02020603050405020304" pitchFamily="18" charset="0"/>
              </a:rPr>
              <a:t> </a:t>
            </a:r>
            <a:r>
              <a:rPr lang="ru-RU" sz="2200" dirty="0" err="1">
                <a:cs typeface="Times New Roman" panose="02020603050405020304" pitchFamily="18" charset="0"/>
              </a:rPr>
              <a:t>уларнинг</a:t>
            </a:r>
            <a:r>
              <a:rPr lang="ru-RU" sz="2200" dirty="0">
                <a:cs typeface="Times New Roman" panose="02020603050405020304" pitchFamily="18" charset="0"/>
              </a:rPr>
              <a:t> </a:t>
            </a:r>
            <a:r>
              <a:rPr lang="ru-RU" sz="2200" dirty="0" err="1">
                <a:cs typeface="Times New Roman" panose="02020603050405020304" pitchFamily="18" charset="0"/>
              </a:rPr>
              <a:t>давлат</a:t>
            </a:r>
            <a:r>
              <a:rPr lang="ru-RU" sz="2200" dirty="0">
                <a:cs typeface="Times New Roman" panose="02020603050405020304" pitchFamily="18" charset="0"/>
              </a:rPr>
              <a:t> </a:t>
            </a:r>
            <a:r>
              <a:rPr lang="ru-RU" sz="2200" dirty="0" err="1">
                <a:cs typeface="Times New Roman" panose="02020603050405020304" pitchFamily="18" charset="0"/>
              </a:rPr>
              <a:t>харидлари</a:t>
            </a:r>
            <a:r>
              <a:rPr lang="ru-RU" sz="2200" dirty="0">
                <a:cs typeface="Times New Roman" panose="02020603050405020304" pitchFamily="18" charset="0"/>
              </a:rPr>
              <a:t> </a:t>
            </a:r>
            <a:r>
              <a:rPr lang="ru-RU" sz="2200" dirty="0" err="1">
                <a:cs typeface="Times New Roman" panose="02020603050405020304" pitchFamily="18" charset="0"/>
              </a:rPr>
              <a:t>соҳасидаги</a:t>
            </a:r>
            <a:r>
              <a:rPr lang="ru-RU" sz="2200" dirty="0">
                <a:cs typeface="Times New Roman" panose="02020603050405020304" pitchFamily="18" charset="0"/>
              </a:rPr>
              <a:t> </a:t>
            </a:r>
            <a:r>
              <a:rPr lang="ru-RU" sz="2200" dirty="0" err="1">
                <a:cs typeface="Times New Roman" panose="02020603050405020304" pitchFamily="18" charset="0"/>
              </a:rPr>
              <a:t>муносабатларига</a:t>
            </a:r>
            <a:r>
              <a:rPr lang="ru-RU" sz="2200" dirty="0">
                <a:cs typeface="Times New Roman" panose="02020603050405020304" pitchFamily="18" charset="0"/>
              </a:rPr>
              <a:t> </a:t>
            </a:r>
            <a:r>
              <a:rPr lang="ru-RU" sz="2200" dirty="0" err="1">
                <a:cs typeface="Times New Roman" panose="02020603050405020304" pitchFamily="18" charset="0"/>
              </a:rPr>
              <a:t>татбиқ</a:t>
            </a:r>
            <a:r>
              <a:rPr lang="ru-RU" sz="2200" dirty="0">
                <a:cs typeface="Times New Roman" panose="02020603050405020304" pitchFamily="18" charset="0"/>
              </a:rPr>
              <a:t> </a:t>
            </a:r>
            <a:r>
              <a:rPr lang="ru-RU" sz="2200" dirty="0" err="1">
                <a:cs typeface="Times New Roman" panose="02020603050405020304" pitchFamily="18" charset="0"/>
              </a:rPr>
              <a:t>этилади</a:t>
            </a:r>
            <a:r>
              <a:rPr lang="ru-RU" sz="2200" dirty="0">
                <a:cs typeface="Times New Roman" panose="02020603050405020304" pitchFamily="18" charset="0"/>
              </a:rPr>
              <a:t>.</a:t>
            </a:r>
          </a:p>
          <a:p>
            <a:pPr marL="0" indent="360363" algn="just"/>
            <a:endParaRPr lang="ru-RU" sz="2000" dirty="0">
              <a:cs typeface="Times New Roman" panose="02020603050405020304" pitchFamily="18" charset="0"/>
            </a:endParaRPr>
          </a:p>
          <a:p>
            <a:pPr marL="0" indent="360363" algn="just"/>
            <a:endParaRPr lang="ru-RU" sz="2000" dirty="0">
              <a:cs typeface="Times New Roman" panose="02020603050405020304" pitchFamily="18" charset="0"/>
            </a:endParaRPr>
          </a:p>
        </p:txBody>
      </p:sp>
      <p:sp>
        <p:nvSpPr>
          <p:cNvPr id="17" name="object 9"/>
          <p:cNvSpPr txBox="1"/>
          <p:nvPr/>
        </p:nvSpPr>
        <p:spPr>
          <a:xfrm>
            <a:off x="8463470" y="6073719"/>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1-моддаси</a:t>
            </a:r>
          </a:p>
        </p:txBody>
      </p:sp>
    </p:spTree>
    <p:extLst>
      <p:ext uri="{BB962C8B-B14F-4D97-AF65-F5344CB8AC3E}">
        <p14:creationId xmlns:p14="http://schemas.microsoft.com/office/powerpoint/2010/main" val="384871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Новгородская область получит 74 миллиона на поддержку малого и среднего  бизн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Прямоугольник 9"/>
          <p:cNvSpPr>
            <a:spLocks noChangeArrowheads="1"/>
          </p:cNvSpPr>
          <p:nvPr/>
        </p:nvSpPr>
        <p:spPr bwMode="auto">
          <a:xfrm>
            <a:off x="571498" y="683547"/>
            <a:ext cx="11071225"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0"/>
              </a:spcBef>
              <a:buClrTx/>
              <a:buFontTx/>
              <a:buNone/>
            </a:pPr>
            <a:r>
              <a:rPr lang="uz-Cyrl-UZ" altLang="ru-RU" b="1" dirty="0">
                <a:solidFill>
                  <a:schemeClr val="tx1"/>
                </a:solidFill>
                <a:latin typeface="+mn-lt"/>
                <a:cs typeface="Times New Roman" panose="02020603050405020304" pitchFamily="18" charset="0"/>
              </a:rPr>
              <a:t>Манфаатлар тўқнашувини аниқлаш қуйидаги манбалардан олинган маълумотларни ўрганиш орқали амалга оширилади:</a:t>
            </a:r>
            <a:endParaRPr lang="en-US" altLang="ru-RU" sz="2000" i="1" dirty="0">
              <a:solidFill>
                <a:schemeClr val="tx1"/>
              </a:solidFill>
              <a:latin typeface="+mn-lt"/>
              <a:cs typeface="Times New Roman" panose="02020603050405020304" pitchFamily="18" charset="0"/>
            </a:endParaRPr>
          </a:p>
          <a:p>
            <a:pPr algn="just">
              <a:spcBef>
                <a:spcPct val="0"/>
              </a:spcBef>
              <a:buClrTx/>
              <a:buFontTx/>
              <a:buNone/>
            </a:pPr>
            <a:r>
              <a:rPr lang="en-US" altLang="ru-RU" dirty="0">
                <a:solidFill>
                  <a:schemeClr val="tx1"/>
                </a:solidFill>
                <a:latin typeface="+mn-lt"/>
                <a:cs typeface="Times New Roman" panose="02020603050405020304" pitchFamily="18" charset="0"/>
              </a:rPr>
              <a:t>-</a:t>
            </a:r>
            <a:r>
              <a:rPr lang="ru-RU" altLang="ru-RU" dirty="0" err="1">
                <a:solidFill>
                  <a:schemeClr val="tx1"/>
                </a:solidFill>
                <a:latin typeface="+mn-lt"/>
                <a:cs typeface="Times New Roman" panose="02020603050405020304" pitchFamily="18" charset="0"/>
              </a:rPr>
              <a:t>эҳтимолий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тўғрисидаги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декларациядан</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a:p>
            <a:pPr algn="just">
              <a:spcBef>
                <a:spcPct val="0"/>
              </a:spcBef>
              <a:buClrTx/>
              <a:buFontTx/>
              <a:buNone/>
            </a:pPr>
            <a:r>
              <a:rPr lang="en-US" altLang="ru-RU" dirty="0">
                <a:solidFill>
                  <a:schemeClr val="tx1"/>
                </a:solidFill>
                <a:latin typeface="+mn-lt"/>
                <a:cs typeface="Times New Roman" panose="02020603050405020304" pitchFamily="18" charset="0"/>
              </a:rPr>
              <a:t>-</a:t>
            </a: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харидлари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жараёнида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олинган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таклифлардан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харид</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комиссияси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мажлисларининг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баённомаларидан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тузилган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шартномалардан</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a:p>
            <a:pPr algn="just">
              <a:spcBef>
                <a:spcPct val="0"/>
              </a:spcBef>
              <a:buClrTx/>
              <a:buFontTx/>
              <a:buNone/>
            </a:pPr>
            <a:r>
              <a:rPr lang="en-US" altLang="ru-RU" dirty="0">
                <a:solidFill>
                  <a:schemeClr val="tx1"/>
                </a:solidFill>
                <a:latin typeface="+mn-lt"/>
                <a:cs typeface="Times New Roman" panose="02020603050405020304" pitchFamily="18" charset="0"/>
              </a:rPr>
              <a:t>-</a:t>
            </a:r>
            <a:r>
              <a:rPr lang="ru-RU" altLang="ru-RU" dirty="0" err="1">
                <a:solidFill>
                  <a:schemeClr val="tx1"/>
                </a:solidFill>
                <a:latin typeface="+mn-lt"/>
                <a:cs typeface="Times New Roman" panose="02020603050405020304" pitchFamily="18" charset="0"/>
              </a:rPr>
              <a:t>жисмоний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ва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юридик</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шахсларнинг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органи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бошқа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ташкилот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ходимининг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фаолиятидаги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мавжуд</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эҳтимолий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тўғрисидаги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мурожаатларидан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хабарларидан</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a:p>
            <a:pPr algn="just">
              <a:spcBef>
                <a:spcPct val="0"/>
              </a:spcBef>
              <a:buClrTx/>
              <a:buFontTx/>
              <a:buNone/>
            </a:pPr>
            <a:r>
              <a:rPr lang="en-US" altLang="ru-RU" dirty="0">
                <a:solidFill>
                  <a:schemeClr val="tx1"/>
                </a:solidFill>
                <a:latin typeface="+mn-lt"/>
                <a:cs typeface="Times New Roman" panose="02020603050405020304" pitchFamily="18" charset="0"/>
              </a:rPr>
              <a:t>-</a:t>
            </a:r>
            <a:r>
              <a:rPr lang="ru-RU" altLang="ru-RU" dirty="0" err="1">
                <a:solidFill>
                  <a:schemeClr val="tx1"/>
                </a:solidFill>
                <a:latin typeface="+mn-lt"/>
                <a:cs typeface="Times New Roman" panose="02020603050405020304" pitchFamily="18" charset="0"/>
              </a:rPr>
              <a:t>тижорат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ташкилотларининг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аффилланган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шахслари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ва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якуний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наф</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олувчилари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бенефициарлари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рўйхатларидан</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a:p>
            <a:pPr algn="just">
              <a:spcBef>
                <a:spcPct val="0"/>
              </a:spcBef>
              <a:buClrTx/>
              <a:buFontTx/>
              <a:buNone/>
            </a:pPr>
            <a:r>
              <a:rPr lang="en-US" altLang="ru-RU" dirty="0">
                <a:solidFill>
                  <a:schemeClr val="tx1"/>
                </a:solidFill>
                <a:latin typeface="+mn-lt"/>
                <a:cs typeface="Times New Roman" panose="02020603050405020304" pitchFamily="18" charset="0"/>
              </a:rPr>
              <a:t>-</a:t>
            </a:r>
            <a:r>
              <a:rPr lang="ru-RU" altLang="ru-RU" dirty="0" err="1">
                <a:solidFill>
                  <a:schemeClr val="tx1"/>
                </a:solidFill>
                <a:latin typeface="+mn-lt"/>
                <a:cs typeface="Times New Roman" panose="02020603050405020304" pitchFamily="18" charset="0"/>
              </a:rPr>
              <a:t>Ўзбекистон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Республикаси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Ягона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интерактив</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хизматлари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порталининг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тадбиркорлик</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субъектларини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рўйхатдан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ўтказиш</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модулидан</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a:p>
            <a:pPr algn="just">
              <a:spcBef>
                <a:spcPct val="0"/>
              </a:spcBef>
              <a:buClrTx/>
              <a:buFontTx/>
              <a:buNone/>
            </a:pPr>
            <a:r>
              <a:rPr lang="en-US" altLang="ru-RU" dirty="0">
                <a:solidFill>
                  <a:schemeClr val="tx1"/>
                </a:solidFill>
                <a:latin typeface="+mn-lt"/>
                <a:cs typeface="Times New Roman" panose="02020603050405020304" pitchFamily="18" charset="0"/>
              </a:rPr>
              <a:t>-</a:t>
            </a:r>
            <a:r>
              <a:rPr lang="ru-RU" altLang="ru-RU" dirty="0">
                <a:solidFill>
                  <a:schemeClr val="tx1"/>
                </a:solidFill>
                <a:latin typeface="+mn-lt"/>
                <a:cs typeface="Times New Roman" panose="02020603050405020304" pitchFamily="18" charset="0"/>
              </a:rPr>
              <a:t>«ФҲДЁ </a:t>
            </a:r>
            <a:r>
              <a:rPr lang="ru-RU" altLang="ru-RU" dirty="0" err="1">
                <a:solidFill>
                  <a:schemeClr val="tx1"/>
                </a:solidFill>
                <a:latin typeface="+mn-lt"/>
                <a:cs typeface="Times New Roman" panose="02020603050405020304" pitchFamily="18" charset="0"/>
              </a:rPr>
              <a:t>Ягона</a:t>
            </a:r>
            <a:r>
              <a:rPr lang="ru-RU" altLang="ru-RU" dirty="0">
                <a:solidFill>
                  <a:schemeClr val="tx1"/>
                </a:solidFill>
                <a:latin typeface="+mn-lt"/>
                <a:cs typeface="Times New Roman" panose="02020603050405020304" pitchFamily="18" charset="0"/>
              </a:rPr>
              <a:t> электрон </a:t>
            </a:r>
            <a:r>
              <a:rPr lang="ru-RU" altLang="ru-RU" dirty="0" err="1">
                <a:solidFill>
                  <a:schemeClr val="tx1"/>
                </a:solidFill>
                <a:latin typeface="+mn-lt"/>
                <a:cs typeface="Times New Roman" panose="02020603050405020304" pitchFamily="18" charset="0"/>
              </a:rPr>
              <a:t>архиви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ахборот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тизимидан</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a:p>
            <a:pPr algn="just">
              <a:spcBef>
                <a:spcPct val="0"/>
              </a:spcBef>
              <a:buClrTx/>
              <a:buFontTx/>
              <a:buNone/>
            </a:pPr>
            <a:r>
              <a:rPr lang="en-US" altLang="ru-RU" dirty="0">
                <a:solidFill>
                  <a:schemeClr val="tx1"/>
                </a:solidFill>
                <a:latin typeface="+mn-lt"/>
                <a:cs typeface="Times New Roman" panose="02020603050405020304" pitchFamily="18" charset="0"/>
              </a:rPr>
              <a:t>-</a:t>
            </a:r>
            <a:r>
              <a:rPr lang="ru-RU" altLang="ru-RU" dirty="0">
                <a:solidFill>
                  <a:schemeClr val="tx1"/>
                </a:solidFill>
                <a:latin typeface="+mn-lt"/>
                <a:cs typeface="Times New Roman" panose="02020603050405020304" pitchFamily="18" charset="0"/>
              </a:rPr>
              <a:t>«</a:t>
            </a:r>
            <a:r>
              <a:rPr lang="ru-RU" altLang="ru-RU" dirty="0" err="1">
                <a:solidFill>
                  <a:schemeClr val="tx1"/>
                </a:solidFill>
                <a:latin typeface="+mn-lt"/>
                <a:cs typeface="Times New Roman" panose="02020603050405020304" pitchFamily="18" charset="0"/>
              </a:rPr>
              <a:t>Ягона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миллий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меҳнат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тизими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идоралараро</a:t>
            </a:r>
            <a:r>
              <a:rPr lang="ru-RU" altLang="ru-RU" dirty="0">
                <a:solidFill>
                  <a:schemeClr val="tx1"/>
                </a:solidFill>
                <a:latin typeface="+mn-lt"/>
                <a:cs typeface="Times New Roman" panose="02020603050405020304" pitchFamily="18" charset="0"/>
              </a:rPr>
              <a:t> аппарат-</a:t>
            </a:r>
            <a:r>
              <a:rPr lang="ru-RU" altLang="ru-RU" dirty="0" err="1">
                <a:solidFill>
                  <a:schemeClr val="tx1"/>
                </a:solidFill>
                <a:latin typeface="+mn-lt"/>
                <a:cs typeface="Times New Roman" panose="02020603050405020304" pitchFamily="18" charset="0"/>
              </a:rPr>
              <a:t>дастурий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мажмуидан</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a:p>
            <a:pPr algn="just">
              <a:spcBef>
                <a:spcPct val="0"/>
              </a:spcBef>
              <a:buClrTx/>
              <a:buFontTx/>
              <a:buNone/>
            </a:pPr>
            <a:r>
              <a:rPr lang="en-US" altLang="ru-RU" dirty="0">
                <a:solidFill>
                  <a:schemeClr val="tx1"/>
                </a:solidFill>
                <a:latin typeface="+mn-lt"/>
                <a:cs typeface="Times New Roman" panose="02020603050405020304" pitchFamily="18" charset="0"/>
              </a:rPr>
              <a:t>-</a:t>
            </a:r>
            <a:r>
              <a:rPr lang="ru-RU" altLang="ru-RU" dirty="0" err="1">
                <a:solidFill>
                  <a:schemeClr val="tx1"/>
                </a:solidFill>
                <a:latin typeface="+mn-lt"/>
                <a:cs typeface="Times New Roman" panose="02020603050405020304" pitchFamily="18" charset="0"/>
              </a:rPr>
              <a:t>Қимматли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қоғозлар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марказий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депозитарийсидан</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a:p>
            <a:pPr algn="just">
              <a:spcBef>
                <a:spcPct val="0"/>
              </a:spcBef>
              <a:buClrTx/>
              <a:buFontTx/>
              <a:buNone/>
            </a:pPr>
            <a:r>
              <a:rPr lang="en-US" altLang="ru-RU" dirty="0">
                <a:solidFill>
                  <a:schemeClr val="tx1"/>
                </a:solidFill>
                <a:latin typeface="+mn-lt"/>
                <a:cs typeface="Times New Roman" panose="02020603050405020304" pitchFamily="18" charset="0"/>
              </a:rPr>
              <a:t>-</a:t>
            </a:r>
            <a:r>
              <a:rPr lang="ru-RU" altLang="ru-RU" dirty="0" err="1">
                <a:solidFill>
                  <a:schemeClr val="tx1"/>
                </a:solidFill>
                <a:latin typeface="+mn-lt"/>
                <a:cs typeface="Times New Roman" panose="02020603050405020304" pitchFamily="18" charset="0"/>
              </a:rPr>
              <a:t>махсус</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ваколатли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органи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томонидан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ўтказилган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ўрганиш</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натижалари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бўйича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киритилган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тақдимномадан</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a:p>
            <a:pPr algn="just">
              <a:spcBef>
                <a:spcPct val="0"/>
              </a:spcBef>
              <a:buClrTx/>
              <a:buFontTx/>
              <a:buNone/>
            </a:pPr>
            <a:r>
              <a:rPr lang="ru-RU" altLang="ru-RU" dirty="0" err="1">
                <a:solidFill>
                  <a:schemeClr val="tx1"/>
                </a:solidFill>
                <a:latin typeface="+mn-lt"/>
                <a:cs typeface="Times New Roman" panose="02020603050405020304" pitchFamily="18" charset="0"/>
              </a:rPr>
              <a:t>Бешинчи</a:t>
            </a:r>
            <a:r>
              <a:rPr lang="ru-RU" altLang="ru-RU" dirty="0">
                <a:solidFill>
                  <a:schemeClr val="tx1"/>
                </a:solidFill>
                <a:latin typeface="+mn-lt"/>
                <a:cs typeface="Times New Roman" panose="02020603050405020304" pitchFamily="18" charset="0"/>
              </a:rPr>
              <a:t> — </a:t>
            </a:r>
            <a:r>
              <a:rPr lang="ru-RU" altLang="ru-RU" dirty="0" err="1">
                <a:solidFill>
                  <a:schemeClr val="tx1"/>
                </a:solidFill>
                <a:latin typeface="+mn-lt"/>
                <a:cs typeface="Times New Roman" panose="02020603050405020304" pitchFamily="18" charset="0"/>
              </a:rPr>
              <a:t>тўққизинчи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хатбошиларида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кўрсатилган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манбалардан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маълумотлар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олиш</a:t>
            </a:r>
            <a:r>
              <a:rPr lang="ru-RU" altLang="ru-RU"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махсус</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бўлинма</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раҳбарининг</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сўрови</a:t>
            </a:r>
            <a:r>
              <a:rPr lang="ru-RU" altLang="ru-RU" b="1"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бўйича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амалга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оширилади</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dirty="0">
                <a:solidFill>
                  <a:schemeClr val="tx1"/>
                </a:solidFill>
                <a:latin typeface="+mn-lt"/>
                <a:cs typeface="Times New Roman" panose="02020603050405020304" pitchFamily="18" charset="0"/>
              </a:rPr>
              <a:t>Ушбу </a:t>
            </a:r>
            <a:r>
              <a:rPr lang="ru-RU" altLang="ru-RU" dirty="0" err="1">
                <a:solidFill>
                  <a:schemeClr val="tx1"/>
                </a:solidFill>
                <a:latin typeface="+mn-lt"/>
                <a:cs typeface="Times New Roman" panose="02020603050405020304" pitchFamily="18" charset="0"/>
              </a:rPr>
              <a:t>модданинг</a:t>
            </a:r>
            <a:r>
              <a:rPr lang="ru-RU" altLang="ru-RU"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биринчи</a:t>
            </a:r>
            <a:r>
              <a:rPr lang="ru-RU" altLang="ru-RU" b="1"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қисмида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назарда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тутилган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маълумотларни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ўрганиш</a:t>
            </a:r>
            <a:r>
              <a:rPr lang="ru-RU" altLang="ru-RU"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махсус</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бўлинма</a:t>
            </a:r>
            <a:r>
              <a:rPr lang="ru-RU" altLang="ru-RU" b="1"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томонидан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амалга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оширилади</a:t>
            </a:r>
            <a:r>
              <a:rPr lang="ru-RU" altLang="ru-RU" dirty="0">
                <a:solidFill>
                  <a:schemeClr val="tx1"/>
                </a:solidFill>
                <a:latin typeface="+mn-lt"/>
                <a:cs typeface="Times New Roman" panose="02020603050405020304" pitchFamily="18" charset="0"/>
              </a:rPr>
              <a:t>.</a:t>
            </a:r>
            <a:endParaRPr lang="en-US" altLang="ru-RU" dirty="0">
              <a:solidFill>
                <a:schemeClr val="tx1"/>
              </a:solidFill>
              <a:latin typeface="+mn-lt"/>
              <a:cs typeface="Times New Roman" panose="02020603050405020304" pitchFamily="18" charset="0"/>
            </a:endParaRPr>
          </a:p>
        </p:txBody>
      </p:sp>
      <p:sp>
        <p:nvSpPr>
          <p:cNvPr id="21" name="Прямоугольник 9"/>
          <p:cNvSpPr>
            <a:spLocks noChangeArrowheads="1"/>
          </p:cNvSpPr>
          <p:nvPr/>
        </p:nvSpPr>
        <p:spPr bwMode="auto">
          <a:xfrm>
            <a:off x="2749853" y="138440"/>
            <a:ext cx="6714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ru-RU" altLang="ru-RU" sz="2800" b="1" dirty="0" err="1">
                <a:solidFill>
                  <a:srgbClr val="002060"/>
                </a:solidFill>
                <a:latin typeface="+mj-lt"/>
                <a:cs typeface="Times New Roman" panose="02020603050405020304" pitchFamily="18" charset="0"/>
              </a:rPr>
              <a:t>Манфаатлар</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тўқнашувини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аниқлаш</a:t>
            </a:r>
            <a:endParaRPr lang="ru-RU" altLang="ru-RU" sz="2800" b="1" dirty="0">
              <a:solidFill>
                <a:srgbClr val="002060"/>
              </a:solidFill>
              <a:latin typeface="+mj-lt"/>
              <a:cs typeface="Times New Roman" panose="02020603050405020304" pitchFamily="18" charset="0"/>
            </a:endParaRPr>
          </a:p>
        </p:txBody>
      </p:sp>
      <p:sp>
        <p:nvSpPr>
          <p:cNvPr id="8" name="object 9"/>
          <p:cNvSpPr txBox="1"/>
          <p:nvPr/>
        </p:nvSpPr>
        <p:spPr>
          <a:xfrm>
            <a:off x="8434287" y="6434506"/>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20-моддаси</a:t>
            </a:r>
          </a:p>
        </p:txBody>
      </p:sp>
    </p:spTree>
    <p:extLst>
      <p:ext uri="{BB962C8B-B14F-4D97-AF65-F5344CB8AC3E}">
        <p14:creationId xmlns:p14="http://schemas.microsoft.com/office/powerpoint/2010/main" val="2424532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244884786"/>
              </p:ext>
            </p:extLst>
          </p:nvPr>
        </p:nvGraphicFramePr>
        <p:xfrm>
          <a:off x="430693" y="1331495"/>
          <a:ext cx="11403640" cy="5219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630071" y="139485"/>
            <a:ext cx="11004884" cy="1077218"/>
          </a:xfrm>
          <a:prstGeom prst="rect">
            <a:avLst/>
          </a:prstGeom>
        </p:spPr>
        <p:txBody>
          <a:bodyPr wrap="square">
            <a:spAutoFit/>
          </a:bodyPr>
          <a:lstStyle/>
          <a:p>
            <a:pPr algn="ctr"/>
            <a:r>
              <a:rPr lang="uz-Cyrl-UZ" sz="3200" b="1" dirty="0">
                <a:solidFill>
                  <a:srgbClr val="002060"/>
                </a:solidFill>
                <a:latin typeface="Calibri" panose="020F0502020204030204" pitchFamily="34" charset="0"/>
                <a:cs typeface="Calibri" panose="020F0502020204030204" pitchFamily="34" charset="0"/>
              </a:rPr>
              <a:t>МАНФААТЛАР ТЎҚНАШУВИНИНГ ОЛДИНИ ОЛИШ</a:t>
            </a:r>
            <a:r>
              <a:rPr lang="uz-Cyrl-UZ" sz="2800" b="1" dirty="0">
                <a:solidFill>
                  <a:srgbClr val="002060"/>
                </a:solidFill>
                <a:latin typeface="Calibri" panose="020F0502020204030204" pitchFamily="34" charset="0"/>
                <a:cs typeface="Calibri" panose="020F0502020204030204" pitchFamily="34" charset="0"/>
              </a:rPr>
              <a:t> </a:t>
            </a:r>
            <a:r>
              <a:rPr lang="uz-Cyrl-UZ" sz="3200" b="1" dirty="0">
                <a:solidFill>
                  <a:srgbClr val="002060"/>
                </a:solidFill>
                <a:latin typeface="Calibri" panose="020F0502020204030204" pitchFamily="34" charset="0"/>
                <a:cs typeface="Calibri" panose="020F0502020204030204" pitchFamily="34" charset="0"/>
              </a:rPr>
              <a:t>УЧУН ТАШКИЛОТ ХОДИМЛАР ҚЎЙИДАГИЛАРНИ  ҚИЛИШИ ШАРТ:</a:t>
            </a:r>
            <a:endParaRPr lang="ru-RU"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935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6" descr="Что такое конфликт: виды, типы и формы | AikiTaigi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20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alpha val="58000"/>
            </a:schemeClr>
          </a:solidFill>
          <a:ln>
            <a:noFill/>
          </a:ln>
          <a:effec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13"/>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Схема 10"/>
          <p:cNvGraphicFramePr/>
          <p:nvPr>
            <p:extLst>
              <p:ext uri="{D42A27DB-BD31-4B8C-83A1-F6EECF244321}">
                <p14:modId xmlns:p14="http://schemas.microsoft.com/office/powerpoint/2010/main" val="3542001711"/>
              </p:ext>
            </p:extLst>
          </p:nvPr>
        </p:nvGraphicFramePr>
        <p:xfrm>
          <a:off x="0" y="895448"/>
          <a:ext cx="12079705" cy="54743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Прямоугольник 27"/>
          <p:cNvSpPr/>
          <p:nvPr/>
        </p:nvSpPr>
        <p:spPr>
          <a:xfrm>
            <a:off x="522646" y="148730"/>
            <a:ext cx="11041612" cy="584775"/>
          </a:xfrm>
          <a:prstGeom prst="rect">
            <a:avLst/>
          </a:prstGeom>
          <a:ln>
            <a:solidFill>
              <a:schemeClr val="bg1"/>
            </a:solidFill>
          </a:ln>
        </p:spPr>
        <p:txBody>
          <a:bodyPr wrap="none">
            <a:spAutoFit/>
          </a:bodyPr>
          <a:lstStyle/>
          <a:p>
            <a:r>
              <a:rPr lang="uz-Cyrl-UZ" sz="3200" b="1" dirty="0">
                <a:solidFill>
                  <a:srgbClr val="002060"/>
                </a:solidFill>
                <a:latin typeface="Calibri" panose="020F0502020204030204" pitchFamily="34" charset="0"/>
                <a:cs typeface="Times New Roman" panose="02020603050405020304" pitchFamily="18" charset="0"/>
              </a:rPr>
              <a:t>МАНФААТЛАР  ТЎҚНАШУВИНИ ТАРТИБГА СОЛИШ ЧОРАЛАРИ</a:t>
            </a:r>
            <a:endParaRPr lang="ru-RU" sz="3200" dirty="0">
              <a:solidFill>
                <a:srgbClr val="002060"/>
              </a:solidFill>
            </a:endParaRPr>
          </a:p>
        </p:txBody>
      </p:sp>
    </p:spTree>
    <p:extLst>
      <p:ext uri="{BB962C8B-B14F-4D97-AF65-F5344CB8AC3E}">
        <p14:creationId xmlns:p14="http://schemas.microsoft.com/office/powerpoint/2010/main" val="2549495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Новгородская область получит 74 миллиона на поддержку малого и среднего  бизн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Прямоугольник 9"/>
          <p:cNvSpPr>
            <a:spLocks noChangeArrowheads="1"/>
          </p:cNvSpPr>
          <p:nvPr/>
        </p:nvSpPr>
        <p:spPr bwMode="auto">
          <a:xfrm>
            <a:off x="571498" y="683547"/>
            <a:ext cx="110712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0"/>
              </a:spcBef>
              <a:buClrTx/>
              <a:buFontTx/>
              <a:buNone/>
            </a:pPr>
            <a:r>
              <a:rPr lang="uz-Cyrl-UZ" altLang="ru-RU" dirty="0">
                <a:solidFill>
                  <a:schemeClr val="tx1"/>
                </a:solidFill>
                <a:latin typeface="+mn-lt"/>
                <a:cs typeface="Times New Roman" panose="02020603050405020304" pitchFamily="18" charset="0"/>
              </a:rPr>
              <a:t>Давлат органлари ёки бошқа ташкилотлар Манфаатлар тўқнашувини ҳисобга олиш </a:t>
            </a:r>
            <a:r>
              <a:rPr lang="uz-Cyrl-UZ" altLang="ru-RU" b="1" dirty="0">
                <a:solidFill>
                  <a:schemeClr val="tx1"/>
                </a:solidFill>
                <a:latin typeface="+mn-lt"/>
                <a:cs typeface="Times New Roman" panose="02020603050405020304" pitchFamily="18" charset="0"/>
              </a:rPr>
              <a:t>реестрини </a:t>
            </a:r>
            <a:r>
              <a:rPr lang="uz-Cyrl-UZ" altLang="ru-RU" dirty="0">
                <a:solidFill>
                  <a:schemeClr val="tx1"/>
                </a:solidFill>
                <a:latin typeface="+mn-lt"/>
                <a:cs typeface="Times New Roman" panose="02020603050405020304" pitchFamily="18" charset="0"/>
              </a:rPr>
              <a:t>юритади.</a:t>
            </a:r>
          </a:p>
          <a:p>
            <a:pPr algn="just">
              <a:spcBef>
                <a:spcPct val="0"/>
              </a:spcBef>
              <a:buClrTx/>
              <a:buFontTx/>
              <a:buNone/>
            </a:pPr>
            <a:r>
              <a:rPr lang="ru-RU" altLang="ru-RU" dirty="0" err="1">
                <a:solidFill>
                  <a:schemeClr val="tx1"/>
                </a:solidFill>
                <a:latin typeface="+mn-lt"/>
                <a:cs typeface="Times New Roman" panose="02020603050405020304" pitchFamily="18" charset="0"/>
              </a:rPr>
              <a:t>Мавжуд</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эҳтимолий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тўқнашувлари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тўқнашувини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ҳисобга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олиш</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реестрига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қуйидаги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асосларга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кўра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киритилади</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органларига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бошқа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ташкилотларга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ишга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қабул</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қилишда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номзод</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томонидан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тақдим</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этилган</a:t>
            </a:r>
            <a:r>
              <a:rPr lang="ru-RU" altLang="ru-RU" dirty="0">
                <a:solidFill>
                  <a:schemeClr val="tx1"/>
                </a:solidFill>
                <a:latin typeface="+mn-lt"/>
                <a:cs typeface="Times New Roman" panose="02020603050405020304" pitchFamily="18" charset="0"/>
              </a:rPr>
              <a:t> декларация </a:t>
            </a:r>
            <a:r>
              <a:rPr lang="ru-RU" altLang="ru-RU" dirty="0" err="1">
                <a:solidFill>
                  <a:schemeClr val="tx1"/>
                </a:solidFill>
                <a:latin typeface="+mn-lt"/>
                <a:cs typeface="Times New Roman" panose="02020603050405020304" pitchFamily="18" charset="0"/>
              </a:rPr>
              <a:t>асосида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мавжуд</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аниқланганда</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органининг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бошқа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ташкилотнинг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ходими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бошқа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ишга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ўтказилган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тақдирда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ўзидаги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мавжуд</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тўғрисидаги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ахборотни</a:t>
            </a:r>
            <a:r>
              <a:rPr lang="ru-RU" altLang="ru-RU" dirty="0">
                <a:solidFill>
                  <a:schemeClr val="tx1"/>
                </a:solidFill>
                <a:latin typeface="+mn-lt"/>
                <a:cs typeface="Times New Roman" panose="02020603050405020304" pitchFamily="18" charset="0"/>
              </a:rPr>
              <a:t> хабар </a:t>
            </a:r>
            <a:r>
              <a:rPr lang="ru-RU" altLang="ru-RU" dirty="0" err="1">
                <a:solidFill>
                  <a:schemeClr val="tx1"/>
                </a:solidFill>
                <a:latin typeface="+mn-lt"/>
                <a:cs typeface="Times New Roman" panose="02020603050405020304" pitchFamily="18" charset="0"/>
              </a:rPr>
              <a:t>қилганда</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органининг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бошқа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ташкилотнинг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ходими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томонидан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тақдим</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этиладиган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эҳтимолий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тўғрисидаги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ҳар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йилги</a:t>
            </a:r>
            <a:r>
              <a:rPr lang="ru-RU" altLang="ru-RU" dirty="0">
                <a:solidFill>
                  <a:schemeClr val="tx1"/>
                </a:solidFill>
                <a:latin typeface="+mn-lt"/>
                <a:cs typeface="Times New Roman" panose="02020603050405020304" pitchFamily="18" charset="0"/>
              </a:rPr>
              <a:t> декларация </a:t>
            </a:r>
            <a:r>
              <a:rPr lang="ru-RU" altLang="ru-RU" dirty="0" err="1">
                <a:solidFill>
                  <a:schemeClr val="tx1"/>
                </a:solidFill>
                <a:latin typeface="+mn-lt"/>
                <a:cs typeface="Times New Roman" panose="02020603050405020304" pitchFamily="18" charset="0"/>
              </a:rPr>
              <a:t>асосида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мавжуд</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аниқланганда</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dirty="0" err="1">
                <a:solidFill>
                  <a:schemeClr val="tx1"/>
                </a:solidFill>
                <a:latin typeface="+mn-lt"/>
                <a:cs typeface="Times New Roman" panose="02020603050405020304" pitchFamily="18" charset="0"/>
              </a:rPr>
              <a:t>мавжуд</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тўғрисида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хабарнома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тақдим</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этилганда</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dirty="0" err="1">
                <a:solidFill>
                  <a:schemeClr val="tx1"/>
                </a:solidFill>
                <a:latin typeface="+mn-lt"/>
                <a:cs typeface="Times New Roman" panose="02020603050405020304" pitchFamily="18" charset="0"/>
              </a:rPr>
              <a:t>эҳтимолий</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тўғрисида</a:t>
            </a:r>
            <a:r>
              <a:rPr lang="ru-RU" altLang="ru-RU" dirty="0">
                <a:solidFill>
                  <a:schemeClr val="tx1"/>
                </a:solidFill>
                <a:latin typeface="+mn-lt"/>
                <a:cs typeface="Times New Roman" panose="02020603050405020304" pitchFamily="18" charset="0"/>
              </a:rPr>
              <a:t> декларация </a:t>
            </a:r>
            <a:r>
              <a:rPr lang="ru-RU" altLang="ru-RU" dirty="0" err="1">
                <a:solidFill>
                  <a:schemeClr val="tx1"/>
                </a:solidFill>
                <a:latin typeface="+mn-lt"/>
                <a:cs typeface="Times New Roman" panose="02020603050405020304" pitchFamily="18" charset="0"/>
              </a:rPr>
              <a:t>тақдим</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этилганда</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dirty="0" err="1">
                <a:solidFill>
                  <a:schemeClr val="tx1"/>
                </a:solidFill>
                <a:latin typeface="+mn-lt"/>
                <a:cs typeface="Times New Roman" panose="02020603050405020304" pitchFamily="18" charset="0"/>
              </a:rPr>
              <a:t>расмий</a:t>
            </a:r>
            <a:r>
              <a:rPr lang="ru-RU" altLang="ru-RU" dirty="0">
                <a:solidFill>
                  <a:schemeClr val="tx1"/>
                </a:solidFill>
                <a:latin typeface="+mn-lt"/>
                <a:cs typeface="Times New Roman" panose="02020603050405020304" pitchFamily="18" charset="0"/>
              </a:rPr>
              <a:t> электрон </a:t>
            </a:r>
            <a:r>
              <a:rPr lang="ru-RU" altLang="ru-RU" dirty="0" err="1">
                <a:solidFill>
                  <a:schemeClr val="tx1"/>
                </a:solidFill>
                <a:latin typeface="+mn-lt"/>
                <a:cs typeface="Times New Roman" panose="02020603050405020304" pitchFamily="18" charset="0"/>
              </a:rPr>
              <a:t>маълумотлар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базалари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орқали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органининг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бошқа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ташкилотнинг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ходимида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аниқланганда</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dirty="0" err="1">
                <a:solidFill>
                  <a:schemeClr val="tx1"/>
                </a:solidFill>
                <a:latin typeface="+mn-lt"/>
                <a:cs typeface="Times New Roman" panose="02020603050405020304" pitchFamily="18" charset="0"/>
              </a:rPr>
              <a:t>келиб</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тушган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мурожаатга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хабарга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асосан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органининг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бошқа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ташкилотнинг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ходимида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мавжудлиги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тасдиқланганда</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dirty="0" err="1">
                <a:solidFill>
                  <a:schemeClr val="tx1"/>
                </a:solidFill>
                <a:latin typeface="+mn-lt"/>
                <a:cs typeface="Times New Roman" panose="02020603050405020304" pitchFamily="18" charset="0"/>
              </a:rPr>
              <a:t>қонунчиликда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белгиланган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тартибда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ўтказиладиган</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хизмат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ҳамда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бошқа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турдаги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текширувлар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натижасида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давлат</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органининг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ёки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бошқа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ташкилотнинг</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ходимида</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манфаатлар</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тўқнашуви</a:t>
            </a:r>
            <a:r>
              <a:rPr lang="ru-RU" altLang="ru-RU" dirty="0">
                <a:solidFill>
                  <a:schemeClr val="tx1"/>
                </a:solidFill>
                <a:latin typeface="+mn-lt"/>
                <a:cs typeface="Times New Roman" panose="02020603050405020304" pitchFamily="18" charset="0"/>
              </a:rPr>
              <a:t> </a:t>
            </a:r>
            <a:r>
              <a:rPr lang="ru-RU" altLang="ru-RU" dirty="0" err="1">
                <a:solidFill>
                  <a:schemeClr val="tx1"/>
                </a:solidFill>
                <a:latin typeface="+mn-lt"/>
                <a:cs typeface="Times New Roman" panose="02020603050405020304" pitchFamily="18" charset="0"/>
              </a:rPr>
              <a:t>аниқланганда</a:t>
            </a:r>
            <a:r>
              <a:rPr lang="ru-RU" altLang="ru-RU" dirty="0">
                <a:solidFill>
                  <a:schemeClr val="tx1"/>
                </a:solidFill>
                <a:latin typeface="+mn-lt"/>
                <a:cs typeface="Times New Roman" panose="02020603050405020304" pitchFamily="18" charset="0"/>
              </a:rPr>
              <a:t>.</a:t>
            </a:r>
          </a:p>
          <a:p>
            <a:pPr algn="just">
              <a:spcBef>
                <a:spcPct val="0"/>
              </a:spcBef>
              <a:buClrTx/>
              <a:buFontTx/>
              <a:buNone/>
            </a:pPr>
            <a:r>
              <a:rPr lang="ru-RU" altLang="ru-RU" b="1" dirty="0" err="1">
                <a:solidFill>
                  <a:schemeClr val="tx1"/>
                </a:solidFill>
                <a:latin typeface="+mn-lt"/>
                <a:cs typeface="Times New Roman" panose="02020603050405020304" pitchFamily="18" charset="0"/>
              </a:rPr>
              <a:t>Махсус</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бўлинма</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аниқланган</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манфаатлар</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тўқнашуви</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ҳолларининг</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ҳисоби</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ўз</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вақтида</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ва</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тўлиқ</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юритилиши</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учун</a:t>
            </a:r>
            <a:r>
              <a:rPr lang="ru-RU" altLang="ru-RU" b="1" dirty="0">
                <a:solidFill>
                  <a:schemeClr val="tx1"/>
                </a:solidFill>
                <a:latin typeface="+mn-lt"/>
                <a:cs typeface="Times New Roman" panose="02020603050405020304" pitchFamily="18" charset="0"/>
              </a:rPr>
              <a:t> </a:t>
            </a:r>
            <a:r>
              <a:rPr lang="ru-RU" altLang="ru-RU" b="1" dirty="0" err="1">
                <a:solidFill>
                  <a:schemeClr val="tx1"/>
                </a:solidFill>
                <a:latin typeface="+mn-lt"/>
                <a:cs typeface="Times New Roman" panose="02020603050405020304" pitchFamily="18" charset="0"/>
              </a:rPr>
              <a:t>жавобгардир</a:t>
            </a:r>
            <a:r>
              <a:rPr lang="ru-RU" altLang="ru-RU" b="1" dirty="0">
                <a:solidFill>
                  <a:schemeClr val="tx1"/>
                </a:solidFill>
                <a:latin typeface="+mn-lt"/>
                <a:cs typeface="Times New Roman" panose="02020603050405020304" pitchFamily="18" charset="0"/>
              </a:rPr>
              <a:t>.</a:t>
            </a:r>
            <a:endParaRPr lang="en-US" altLang="ru-RU" b="1" dirty="0">
              <a:solidFill>
                <a:schemeClr val="tx1"/>
              </a:solidFill>
              <a:latin typeface="+mn-lt"/>
              <a:cs typeface="Times New Roman" panose="02020603050405020304" pitchFamily="18" charset="0"/>
            </a:endParaRPr>
          </a:p>
        </p:txBody>
      </p:sp>
      <p:sp>
        <p:nvSpPr>
          <p:cNvPr id="21" name="Прямоугольник 9"/>
          <p:cNvSpPr>
            <a:spLocks noChangeArrowheads="1"/>
          </p:cNvSpPr>
          <p:nvPr/>
        </p:nvSpPr>
        <p:spPr bwMode="auto">
          <a:xfrm>
            <a:off x="571499" y="138440"/>
            <a:ext cx="10887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ru-RU" altLang="ru-RU" sz="2800" b="1" dirty="0" err="1">
                <a:solidFill>
                  <a:srgbClr val="002060"/>
                </a:solidFill>
                <a:latin typeface="+mj-lt"/>
                <a:cs typeface="Times New Roman" panose="02020603050405020304" pitchFamily="18" charset="0"/>
              </a:rPr>
              <a:t>Манфаатлар</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тўқнашуви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тўғрисидаги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ахборотнинг</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ҳисобини</a:t>
            </a:r>
            <a:r>
              <a:rPr lang="ru-RU" altLang="ru-RU" sz="2800" b="1" dirty="0">
                <a:solidFill>
                  <a:srgbClr val="002060"/>
                </a:solidFill>
                <a:latin typeface="+mj-lt"/>
                <a:cs typeface="Times New Roman" panose="02020603050405020304" pitchFamily="18" charset="0"/>
              </a:rPr>
              <a:t> </a:t>
            </a:r>
            <a:r>
              <a:rPr lang="ru-RU" altLang="ru-RU" sz="2800" b="1" dirty="0" err="1">
                <a:solidFill>
                  <a:srgbClr val="002060"/>
                </a:solidFill>
                <a:latin typeface="+mj-lt"/>
                <a:cs typeface="Times New Roman" panose="02020603050405020304" pitchFamily="18" charset="0"/>
              </a:rPr>
              <a:t>юритиш</a:t>
            </a:r>
            <a:endParaRPr lang="ru-RU" altLang="ru-RU" sz="2800" b="1" dirty="0">
              <a:solidFill>
                <a:srgbClr val="002060"/>
              </a:solidFill>
              <a:latin typeface="+mj-lt"/>
              <a:cs typeface="Times New Roman" panose="02020603050405020304" pitchFamily="18" charset="0"/>
            </a:endParaRPr>
          </a:p>
        </p:txBody>
      </p:sp>
      <p:sp>
        <p:nvSpPr>
          <p:cNvPr id="8" name="object 9"/>
          <p:cNvSpPr txBox="1"/>
          <p:nvPr/>
        </p:nvSpPr>
        <p:spPr>
          <a:xfrm>
            <a:off x="8444015" y="6337745"/>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24-моддаси</a:t>
            </a:r>
          </a:p>
        </p:txBody>
      </p:sp>
    </p:spTree>
    <p:extLst>
      <p:ext uri="{BB962C8B-B14F-4D97-AF65-F5344CB8AC3E}">
        <p14:creationId xmlns:p14="http://schemas.microsoft.com/office/powerpoint/2010/main" val="263624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Что такое конфликт интересов, виды конфликтов и способы их разрешения"/>
          <p:cNvPicPr>
            <a:picLocks noChangeAspect="1" noChangeArrowheads="1"/>
          </p:cNvPicPr>
          <p:nvPr/>
        </p:nvPicPr>
        <p:blipFill>
          <a:blip r:embed="rId2" cstate="print">
            <a:lum bright="7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3"/>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412" y="36514"/>
            <a:ext cx="10956587" cy="616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18160" y="878575"/>
            <a:ext cx="11155679" cy="4401205"/>
          </a:xfrm>
          <a:prstGeom prst="rect">
            <a:avLst/>
          </a:prstGeom>
        </p:spPr>
        <p:txBody>
          <a:bodyPr wrap="square">
            <a:spAutoFit/>
          </a:bodyPr>
          <a:lstStyle/>
          <a:p>
            <a:pPr algn="ctr"/>
            <a:r>
              <a:rPr lang="uz-Cyrl-UZ" sz="2800" b="1" dirty="0">
                <a:latin typeface="Calibri" panose="020F0502020204030204" pitchFamily="34" charset="0"/>
                <a:cs typeface="Calibri" panose="020F0502020204030204" pitchFamily="34" charset="0"/>
              </a:rPr>
              <a:t>Манфаатлар тўқнашуви ҳолатларини аниқлаш учун ходим қарор чиқаришдан аввал ёки хизмат ваколатларини амалга оширишдан олдин ўзига қуйидаги саволарни бериши лозим:</a:t>
            </a:r>
          </a:p>
          <a:p>
            <a:pPr algn="ctr"/>
            <a:r>
              <a:rPr lang="uz-Cyrl-UZ" sz="2800" b="1" dirty="0">
                <a:latin typeface="Calibri" panose="020F0502020204030204" pitchFamily="34" charset="0"/>
                <a:cs typeface="Calibri" panose="020F0502020204030204" pitchFamily="34" charset="0"/>
              </a:rPr>
              <a:t>1) </a:t>
            </a:r>
            <a:r>
              <a:rPr lang="uz-Cyrl-UZ" sz="2800" dirty="0">
                <a:latin typeface="Calibri" panose="020F0502020204030204" pitchFamily="34" charset="0"/>
                <a:cs typeface="Calibri" panose="020F0502020204030204" pitchFamily="34" charset="0"/>
              </a:rPr>
              <a:t>“Мен виждонан ва холисона қарор қабул қила оламанми?”</a:t>
            </a:r>
          </a:p>
          <a:p>
            <a:pPr algn="ctr"/>
            <a:r>
              <a:rPr lang="uz-Cyrl-UZ" sz="2800" b="1" dirty="0">
                <a:latin typeface="Calibri" panose="020F0502020204030204" pitchFamily="34" charset="0"/>
                <a:cs typeface="Calibri" panose="020F0502020204030204" pitchFamily="34" charset="0"/>
              </a:rPr>
              <a:t>2)</a:t>
            </a:r>
            <a:r>
              <a:rPr lang="uz-Cyrl-UZ" sz="2800" dirty="0">
                <a:latin typeface="Calibri" panose="020F0502020204030204" pitchFamily="34" charset="0"/>
                <a:cs typeface="Calibri" panose="020F0502020204030204" pitchFamily="34" charset="0"/>
              </a:rPr>
              <a:t> “Агар ушбу қарорни ташкилотнинг бошқа ходими қабул қилса, менинг фикримга ўҳшаш фикрга келармиди?”</a:t>
            </a:r>
          </a:p>
          <a:p>
            <a:pPr algn="ctr"/>
            <a:r>
              <a:rPr lang="uz-Cyrl-UZ" sz="2800" b="1" dirty="0">
                <a:latin typeface="Calibri" panose="020F0502020204030204" pitchFamily="34" charset="0"/>
                <a:cs typeface="Calibri" panose="020F0502020204030204" pitchFamily="34" charset="0"/>
              </a:rPr>
              <a:t>Агар </a:t>
            </a:r>
          </a:p>
          <a:p>
            <a:pPr algn="ctr"/>
            <a:r>
              <a:rPr lang="uz-Cyrl-UZ" sz="2800" b="1" dirty="0">
                <a:latin typeface="Calibri" panose="020F0502020204030204" pitchFamily="34" charset="0"/>
                <a:cs typeface="Calibri" panose="020F0502020204030204" pitchFamily="34" charset="0"/>
              </a:rPr>
              <a:t>ходим иккита саволлардан бирига “йўқ” деб жавоб берса:</a:t>
            </a:r>
          </a:p>
          <a:p>
            <a:pPr algn="ctr"/>
            <a:r>
              <a:rPr lang="uz-Cyrl-UZ" sz="2800" dirty="0">
                <a:latin typeface="Calibri" panose="020F0502020204030204" pitchFamily="34" charset="0"/>
                <a:cs typeface="Calibri" panose="020F0502020204030204" pitchFamily="34" charset="0"/>
              </a:rPr>
              <a:t>- манфаатлар тўқнашувининг келиб чиқиши хавфи </a:t>
            </a:r>
          </a:p>
          <a:p>
            <a:pPr algn="ctr"/>
            <a:r>
              <a:rPr lang="uz-Cyrl-UZ" sz="2800" dirty="0">
                <a:latin typeface="Calibri" panose="020F0502020204030204" pitchFamily="34" charset="0"/>
                <a:cs typeface="Calibri" panose="020F0502020204030204" pitchFamily="34" charset="0"/>
              </a:rPr>
              <a:t>мавжуд бўлади.</a:t>
            </a:r>
            <a:endParaRPr lang="ru-R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3730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z-Cyrl-UZ" b="1" dirty="0">
                <a:solidFill>
                  <a:srgbClr val="002060"/>
                </a:solidFill>
              </a:rPr>
              <a:t>ЭЪТИБОРИНГИЗ УЧУН РАҲМАТ !</a:t>
            </a:r>
            <a:endParaRPr lang="ru-RU" b="1" dirty="0">
              <a:solidFill>
                <a:srgbClr val="002060"/>
              </a:solidFill>
            </a:endParaRPr>
          </a:p>
        </p:txBody>
      </p:sp>
      <p:pic>
        <p:nvPicPr>
          <p:cNvPr id="5" name="Объект 4"/>
          <p:cNvPicPr>
            <a:picLocks noGrp="1" noChangeAspect="1"/>
          </p:cNvPicPr>
          <p:nvPr>
            <p:ph idx="1"/>
          </p:nvPr>
        </p:nvPicPr>
        <p:blipFill>
          <a:blip r:embed="rId2"/>
          <a:stretch>
            <a:fillRect/>
          </a:stretch>
        </p:blipFill>
        <p:spPr>
          <a:xfrm>
            <a:off x="2279007" y="2256817"/>
            <a:ext cx="7529207" cy="3463047"/>
          </a:xfrm>
          <a:prstGeom prst="rect">
            <a:avLst/>
          </a:prstGeom>
        </p:spPr>
      </p:pic>
    </p:spTree>
    <p:extLst>
      <p:ext uri="{BB962C8B-B14F-4D97-AF65-F5344CB8AC3E}">
        <p14:creationId xmlns:p14="http://schemas.microsoft.com/office/powerpoint/2010/main" val="377319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6665630" y="1911458"/>
            <a:ext cx="4892842" cy="2982940"/>
          </a:xfrm>
          <a:prstGeom prst="roundRect">
            <a:avLst>
              <a:gd name="adj" fmla="val 10000"/>
            </a:avLst>
          </a:prstGeom>
          <a:blipFill rotWithShape="1">
            <a:blip r:embed="rId3"/>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Прямоугольник 2"/>
          <p:cNvSpPr/>
          <p:nvPr/>
        </p:nvSpPr>
        <p:spPr>
          <a:xfrm>
            <a:off x="482350" y="1794535"/>
            <a:ext cx="5619166" cy="4154984"/>
          </a:xfrm>
          <a:prstGeom prst="rect">
            <a:avLst/>
          </a:prstGeom>
        </p:spPr>
        <p:txBody>
          <a:bodyPr wrap="square">
            <a:spAutoFit/>
          </a:bodyPr>
          <a:lstStyle/>
          <a:p>
            <a:pPr indent="546100" algn="just"/>
            <a:r>
              <a:rPr lang="uz-Cyrl-UZ" sz="2200" b="1" dirty="0">
                <a:cs typeface="Calibri" panose="020F0502020204030204" pitchFamily="34" charset="0"/>
              </a:rPr>
              <a:t>Манфаатлар тўқнашуви </a:t>
            </a:r>
            <a:r>
              <a:rPr lang="uz-Cyrl-UZ" sz="2200" dirty="0">
                <a:cs typeface="Calibri" panose="020F0502020204030204" pitchFamily="34" charset="0"/>
              </a:rPr>
              <a:t>деганда, шахсий (бевосита ёки билвосита) манфаатдорлик шахснинг мансаб ёки хизмат мажбуриятларини лозим даражада бажаришига таъсир кўрсатаётган ёхуд таъсир кўрсатиши мумкин бўлган ҳамда шахсий манфаатдорлик билан фуқароларнинг, ташкилотларнинг, жамиятнинг ёки давлатнинг ҳуқуқлари ва қонуний манфаатлари ўртасида қарама-қаршилик юзага келаётган ёки юзага келиши мумкин бўлган вазият тушунилади.</a:t>
            </a:r>
          </a:p>
        </p:txBody>
      </p:sp>
      <p:sp>
        <p:nvSpPr>
          <p:cNvPr id="2" name="Прямоугольник 1"/>
          <p:cNvSpPr/>
          <p:nvPr/>
        </p:nvSpPr>
        <p:spPr>
          <a:xfrm>
            <a:off x="6370892" y="5331065"/>
            <a:ext cx="5309937" cy="923330"/>
          </a:xfrm>
          <a:prstGeom prst="rect">
            <a:avLst/>
          </a:prstGeom>
        </p:spPr>
        <p:txBody>
          <a:bodyPr wrap="square">
            <a:spAutoFit/>
          </a:bodyPr>
          <a:lstStyle/>
          <a:p>
            <a:pPr algn="ctr"/>
            <a:r>
              <a:rPr lang="uz-Cyrl-UZ" dirty="0">
                <a:cs typeface="Calibri" panose="020F0502020204030204" pitchFamily="34" charset="0"/>
              </a:rPr>
              <a:t> </a:t>
            </a:r>
            <a:r>
              <a:rPr lang="uz-Cyrl-UZ" i="1" dirty="0">
                <a:cs typeface="Calibri" panose="020F0502020204030204" pitchFamily="34" charset="0"/>
              </a:rPr>
              <a:t>(Ўзбекистон Республикасининг “Коррупцига қарши курашиш тўғрисида” ва “Манфаатлар тўқнашуви тўғрисида”ги Қонунларнинг 3-моддаси) </a:t>
            </a:r>
            <a:endParaRPr lang="ru-RU" b="1" dirty="0">
              <a:solidFill>
                <a:srgbClr val="0070C0"/>
              </a:solidFill>
              <a:cs typeface="Calibri" panose="020F0502020204030204" pitchFamily="34" charset="0"/>
            </a:endParaRPr>
          </a:p>
        </p:txBody>
      </p:sp>
      <p:sp>
        <p:nvSpPr>
          <p:cNvPr id="5" name="Прямоугольник 4"/>
          <p:cNvSpPr/>
          <p:nvPr/>
        </p:nvSpPr>
        <p:spPr>
          <a:xfrm>
            <a:off x="462717" y="359780"/>
            <a:ext cx="11277600" cy="1200329"/>
          </a:xfrm>
          <a:prstGeom prst="rect">
            <a:avLst/>
          </a:prstGeom>
        </p:spPr>
        <p:txBody>
          <a:bodyPr wrap="square">
            <a:spAutoFit/>
          </a:bodyPr>
          <a:lstStyle/>
          <a:p>
            <a:pPr indent="449263" algn="just"/>
            <a:r>
              <a:rPr lang="uz-Cyrl-UZ" dirty="0">
                <a:latin typeface="+mj-lt"/>
                <a:cs typeface="Arial" panose="020B0604020202020204" pitchFamily="34" charset="0"/>
              </a:rPr>
              <a:t> </a:t>
            </a:r>
            <a:r>
              <a:rPr lang="uz-Cyrl-UZ" sz="2400" b="1" dirty="0">
                <a:solidFill>
                  <a:srgbClr val="002060"/>
                </a:solidFill>
                <a:latin typeface="+mj-lt"/>
                <a:cs typeface="Calibri" panose="020F0502020204030204" pitchFamily="34" charset="0"/>
              </a:rPr>
              <a:t>Давлат хизматчилари мансаб ёки хизмат мажбуриятларини бажариш вақтида </a:t>
            </a:r>
            <a:r>
              <a:rPr lang="uz-Cyrl-UZ" sz="2400" b="1" dirty="0">
                <a:solidFill>
                  <a:schemeClr val="tx2">
                    <a:lumMod val="90000"/>
                    <a:lumOff val="10000"/>
                  </a:schemeClr>
                </a:solidFill>
                <a:latin typeface="+mj-lt"/>
                <a:cs typeface="Calibri" panose="020F0502020204030204" pitchFamily="34" charset="0"/>
              </a:rPr>
              <a:t>манфаатлар</a:t>
            </a:r>
            <a:r>
              <a:rPr lang="uz-Cyrl-UZ" sz="2400" b="1" dirty="0">
                <a:solidFill>
                  <a:srgbClr val="002060"/>
                </a:solidFill>
                <a:latin typeface="+mj-lt"/>
                <a:cs typeface="Calibri" panose="020F0502020204030204" pitchFamily="34" charset="0"/>
              </a:rPr>
              <a:t> тўқнашувига олиб келадиган ёки олиб келиши мумкин бўлган шахсий манфаатдорликка йўл қўймаслиги керак. </a:t>
            </a:r>
            <a:endParaRPr lang="ru-RU" sz="2400" b="1" dirty="0">
              <a:solidFill>
                <a:srgbClr val="002060"/>
              </a:solidFill>
              <a:latin typeface="+mj-lt"/>
              <a:cs typeface="Calibri" panose="020F0502020204030204" pitchFamily="34" charset="0"/>
            </a:endParaRPr>
          </a:p>
        </p:txBody>
      </p:sp>
    </p:spTree>
    <p:extLst>
      <p:ext uri="{BB962C8B-B14F-4D97-AF65-F5344CB8AC3E}">
        <p14:creationId xmlns:p14="http://schemas.microsoft.com/office/powerpoint/2010/main" val="334562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Новгородская область получит 74 миллиона на поддержку малого и среднего  бизн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Прямоугольник 9"/>
          <p:cNvSpPr>
            <a:spLocks noChangeArrowheads="1"/>
          </p:cNvSpPr>
          <p:nvPr/>
        </p:nvSpPr>
        <p:spPr bwMode="auto">
          <a:xfrm>
            <a:off x="571500" y="800100"/>
            <a:ext cx="110712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534988">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0"/>
              </a:spcBef>
              <a:buClrTx/>
              <a:buFontTx/>
              <a:buNone/>
            </a:pPr>
            <a:r>
              <a:rPr lang="uz-Cyrl-UZ" altLang="ru-RU" sz="2800" b="1" dirty="0">
                <a:solidFill>
                  <a:schemeClr val="tx1"/>
                </a:solidFill>
                <a:latin typeface="+mn-lt"/>
                <a:cs typeface="Times New Roman" panose="02020603050405020304" pitchFamily="18" charset="0"/>
              </a:rPr>
              <a:t>Манфаатлар туқнашувининг келиб чиқишининг асосий сабаблари:</a:t>
            </a:r>
            <a:endParaRPr lang="ru-RU" altLang="ru-RU" sz="2800" dirty="0">
              <a:solidFill>
                <a:schemeClr val="tx1"/>
              </a:solidFill>
              <a:latin typeface="+mn-lt"/>
              <a:cs typeface="Times New Roman" panose="02020603050405020304" pitchFamily="18" charset="0"/>
            </a:endParaRPr>
          </a:p>
          <a:p>
            <a:pPr algn="just">
              <a:spcBef>
                <a:spcPct val="0"/>
              </a:spcBef>
              <a:buClrTx/>
              <a:buFontTx/>
              <a:buNone/>
            </a:pPr>
            <a:r>
              <a:rPr lang="uz-Cyrl-UZ" altLang="ru-RU" sz="2800" b="1" dirty="0">
                <a:solidFill>
                  <a:schemeClr val="tx1"/>
                </a:solidFill>
                <a:latin typeface="+mn-lt"/>
                <a:cs typeface="Times New Roman" panose="02020603050405020304" pitchFamily="18" charset="0"/>
              </a:rPr>
              <a:t>- ходимнинг шахсий манфаатлари </a:t>
            </a:r>
            <a:r>
              <a:rPr lang="uz-Cyrl-UZ" altLang="ru-RU" sz="2800" i="1" dirty="0">
                <a:solidFill>
                  <a:schemeClr val="tx1"/>
                </a:solidFill>
                <a:latin typeface="+mn-lt"/>
                <a:cs typeface="Times New Roman" panose="02020603050405020304" pitchFamily="18" charset="0"/>
              </a:rPr>
              <a:t>(давлат органининг ёки бошқа ташкилотнинг ходими ёхуд у билан алоқадор шахслар ушбу ходим томонидан бевосита ёки билвосита қарор қабул қилиниши ёки ходимнинг ушбу жараёнда бошқача тарзда иштирок этиши натижасида олиши мумкин бўлган ҳар қандай наф ёки афзаллик);</a:t>
            </a:r>
            <a:endParaRPr lang="ru-RU" altLang="ru-RU" sz="2800" dirty="0">
              <a:solidFill>
                <a:schemeClr val="tx1"/>
              </a:solidFill>
              <a:latin typeface="+mn-lt"/>
              <a:cs typeface="Times New Roman" panose="02020603050405020304" pitchFamily="18" charset="0"/>
            </a:endParaRPr>
          </a:p>
          <a:p>
            <a:pPr algn="just">
              <a:spcBef>
                <a:spcPct val="0"/>
              </a:spcBef>
              <a:buClrTx/>
              <a:buFontTx/>
              <a:buNone/>
            </a:pPr>
            <a:r>
              <a:rPr lang="uz-Cyrl-UZ" altLang="ru-RU" sz="2800" b="1" dirty="0">
                <a:solidFill>
                  <a:schemeClr val="tx1"/>
                </a:solidFill>
                <a:latin typeface="+mn-lt"/>
                <a:cs typeface="Times New Roman" panose="02020603050405020304" pitchFamily="18" charset="0"/>
              </a:rPr>
              <a:t>- ходимнинг яқин қариндошлари манфаатлари </a:t>
            </a:r>
            <a:r>
              <a:rPr lang="uz-Cyrl-UZ" altLang="ru-RU" sz="2800" i="1" dirty="0">
                <a:solidFill>
                  <a:schemeClr val="tx1"/>
                </a:solidFill>
                <a:latin typeface="+mn-lt"/>
                <a:cs typeface="Times New Roman" panose="02020603050405020304" pitchFamily="18" charset="0"/>
              </a:rPr>
              <a:t>(ота-оналар, ака-укалар, опа-сингиллар, ўғиллар, қизлар, эр-хотинлар, шунингдек эр-хотинларнинг ота-оналари, ака-укалари, опа-сингиллари ва фарзандлари).</a:t>
            </a:r>
          </a:p>
          <a:p>
            <a:pPr algn="just">
              <a:spcBef>
                <a:spcPct val="0"/>
              </a:spcBef>
              <a:buClrTx/>
              <a:buFontTx/>
              <a:buChar char="-"/>
            </a:pPr>
            <a:endParaRPr lang="uz-Cyrl-UZ" altLang="ru-RU" sz="2000" i="1" dirty="0">
              <a:solidFill>
                <a:schemeClr val="tx1"/>
              </a:solidFill>
              <a:latin typeface="Times New Roman" panose="02020603050405020304" pitchFamily="18" charset="0"/>
              <a:cs typeface="Times New Roman" panose="02020603050405020304" pitchFamily="18" charset="0"/>
            </a:endParaRPr>
          </a:p>
        </p:txBody>
      </p:sp>
      <p:sp>
        <p:nvSpPr>
          <p:cNvPr id="7" name="object 9"/>
          <p:cNvSpPr txBox="1"/>
          <p:nvPr/>
        </p:nvSpPr>
        <p:spPr>
          <a:xfrm>
            <a:off x="8463470" y="6073719"/>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3-моддаси</a:t>
            </a:r>
          </a:p>
        </p:txBody>
      </p:sp>
    </p:spTree>
    <p:extLst>
      <p:ext uri="{BB962C8B-B14F-4D97-AF65-F5344CB8AC3E}">
        <p14:creationId xmlns:p14="http://schemas.microsoft.com/office/powerpoint/2010/main" val="167583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 descr="Что такое конфликт интересов, виды конфликтов и способы их разрешения"/>
          <p:cNvPicPr>
            <a:picLocks noChangeAspect="1" noChangeArrowheads="1"/>
          </p:cNvPicPr>
          <p:nvPr/>
        </p:nvPicPr>
        <p:blipFill>
          <a:blip r:embed="rId3" cstate="print">
            <a:lum bright="7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alpha val="58000"/>
            </a:schemeClr>
          </a:solidFill>
          <a:ln>
            <a:noFill/>
          </a:ln>
          <a:effectLst/>
        </p:spPr>
      </p:pic>
      <p:pic>
        <p:nvPicPr>
          <p:cNvPr id="10" name="Graphic 9" descr="Bullseye">
            <a:extLst>
              <a:ext uri="{FF2B5EF4-FFF2-40B4-BE49-F238E27FC236}">
                <a16:creationId xmlns:a16="http://schemas.microsoft.com/office/drawing/2014/main" id="{FC29060E-C3E9-43C7-BBBE-9B7BD68363F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2667" y="1713048"/>
            <a:ext cx="1427291" cy="1427291"/>
          </a:xfrm>
          <a:prstGeom prst="rect">
            <a:avLst/>
          </a:prstGeom>
        </p:spPr>
      </p:pic>
      <p:graphicFrame>
        <p:nvGraphicFramePr>
          <p:cNvPr id="27" name="Схема 26"/>
          <p:cNvGraphicFramePr/>
          <p:nvPr>
            <p:extLst>
              <p:ext uri="{D42A27DB-BD31-4B8C-83A1-F6EECF244321}">
                <p14:modId xmlns:p14="http://schemas.microsoft.com/office/powerpoint/2010/main" val="1871780359"/>
              </p:ext>
            </p:extLst>
          </p:nvPr>
        </p:nvGraphicFramePr>
        <p:xfrm>
          <a:off x="429500" y="1062103"/>
          <a:ext cx="11475876" cy="5795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Прямоугольник 7"/>
          <p:cNvSpPr/>
          <p:nvPr/>
        </p:nvSpPr>
        <p:spPr>
          <a:xfrm>
            <a:off x="2571293" y="447169"/>
            <a:ext cx="7192290" cy="523220"/>
          </a:xfrm>
          <a:prstGeom prst="rect">
            <a:avLst/>
          </a:prstGeom>
          <a:ln>
            <a:solidFill>
              <a:schemeClr val="bg1"/>
            </a:solidFill>
          </a:ln>
        </p:spPr>
        <p:txBody>
          <a:bodyPr wrap="none">
            <a:spAutoFit/>
          </a:bodyPr>
          <a:lstStyle/>
          <a:p>
            <a:r>
              <a:rPr lang="uz-Cyrl-UZ" sz="2800" b="1" dirty="0">
                <a:solidFill>
                  <a:srgbClr val="002060"/>
                </a:solidFill>
                <a:latin typeface="Calibri" panose="020F0502020204030204" pitchFamily="34" charset="0"/>
                <a:cs typeface="Times New Roman" panose="02020603050405020304" pitchFamily="18" charset="0"/>
              </a:rPr>
              <a:t>МАНФААТЛАР  ТЎҚНАШУВИ  КЎРИНИШЛАРИ</a:t>
            </a:r>
            <a:endParaRPr lang="ru-RU" sz="2800" dirty="0">
              <a:solidFill>
                <a:srgbClr val="002060"/>
              </a:solidFill>
            </a:endParaRPr>
          </a:p>
        </p:txBody>
      </p:sp>
    </p:spTree>
    <p:extLst>
      <p:ext uri="{BB962C8B-B14F-4D97-AF65-F5344CB8AC3E}">
        <p14:creationId xmlns:p14="http://schemas.microsoft.com/office/powerpoint/2010/main" val="113765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Разъяснение - конфликт интересов - Муниципальные новости - Новости -  Вытегорский муниципальный район"/>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62851"/>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520857" y="324091"/>
            <a:ext cx="9181010" cy="1384995"/>
          </a:xfrm>
          <a:prstGeom prst="rect">
            <a:avLst/>
          </a:prstGeom>
          <a:noFill/>
          <a:ln w="57150">
            <a:solidFill>
              <a:schemeClr val="bg1"/>
            </a:solidFill>
          </a:ln>
        </p:spPr>
        <p:txBody>
          <a:bodyPr wrap="square">
            <a:spAutoFit/>
          </a:bodyPr>
          <a:lstStyle/>
          <a:p>
            <a:pPr indent="358775" algn="ctr" eaLnBrk="0" fontAlgn="base" hangingPunct="0">
              <a:spcBef>
                <a:spcPct val="0"/>
              </a:spcBef>
              <a:spcAft>
                <a:spcPct val="0"/>
              </a:spcAft>
            </a:pPr>
            <a:r>
              <a:rPr lang="uz-Cyrl-UZ" altLang="en-US" sz="2800" b="1" dirty="0">
                <a:solidFill>
                  <a:schemeClr val="bg1"/>
                </a:solidFill>
                <a:latin typeface="Times New Roman" panose="02020603050405020304" pitchFamily="18" charset="0"/>
                <a:cs typeface="Times New Roman" panose="02020603050405020304" pitchFamily="18" charset="0"/>
              </a:rPr>
              <a:t>Манфаатлар тўқнашуви билан боғлиқ муносабатларни тартибга солишнинг асосий принциплари қуйидагилардан иборат:</a:t>
            </a:r>
          </a:p>
        </p:txBody>
      </p:sp>
      <p:sp>
        <p:nvSpPr>
          <p:cNvPr id="12" name="Прямоугольник 11"/>
          <p:cNvSpPr/>
          <p:nvPr/>
        </p:nvSpPr>
        <p:spPr>
          <a:xfrm>
            <a:off x="1520857" y="2177933"/>
            <a:ext cx="9181010" cy="3231654"/>
          </a:xfrm>
          <a:prstGeom prst="rect">
            <a:avLst/>
          </a:prstGeom>
          <a:noFill/>
          <a:ln w="57150">
            <a:solidFill>
              <a:schemeClr val="bg1"/>
            </a:solidFill>
          </a:ln>
        </p:spPr>
        <p:txBody>
          <a:bodyPr wrap="square">
            <a:spAutoFit/>
          </a:bodyPr>
          <a:lstStyle/>
          <a:p>
            <a:pPr marL="342900" indent="-342900" eaLnBrk="0" fontAlgn="base" hangingPunct="0">
              <a:spcBef>
                <a:spcPct val="0"/>
              </a:spcBef>
              <a:spcAft>
                <a:spcPct val="0"/>
              </a:spcAft>
              <a:buFontTx/>
              <a:buChar char="-"/>
            </a:pPr>
            <a:r>
              <a:rPr lang="uz-Cyrl-UZ" sz="2200" b="1" dirty="0">
                <a:solidFill>
                  <a:schemeClr val="bg1"/>
                </a:solidFill>
                <a:latin typeface="Times New Roman" pitchFamily="18" charset="0"/>
                <a:cs typeface="Times New Roman" pitchFamily="18" charset="0"/>
              </a:rPr>
              <a:t>қонунийлик;</a:t>
            </a:r>
          </a:p>
          <a:p>
            <a:pPr marL="342900" indent="-342900" eaLnBrk="0" fontAlgn="base" hangingPunct="0">
              <a:spcBef>
                <a:spcPct val="0"/>
              </a:spcBef>
              <a:spcAft>
                <a:spcPct val="0"/>
              </a:spcAft>
              <a:buFontTx/>
              <a:buChar char="-"/>
            </a:pPr>
            <a:endParaRPr lang="uz-Cyrl-UZ" sz="2200" b="1" dirty="0">
              <a:solidFill>
                <a:schemeClr val="bg1"/>
              </a:solidFill>
              <a:latin typeface="Times New Roman" pitchFamily="18" charset="0"/>
              <a:cs typeface="Times New Roman" pitchFamily="18" charset="0"/>
            </a:endParaRPr>
          </a:p>
          <a:p>
            <a:pPr marL="342900" indent="-342900" eaLnBrk="0" fontAlgn="base" hangingPunct="0">
              <a:spcBef>
                <a:spcPct val="0"/>
              </a:spcBef>
              <a:spcAft>
                <a:spcPct val="0"/>
              </a:spcAft>
              <a:buFontTx/>
              <a:buChar char="-"/>
            </a:pPr>
            <a:r>
              <a:rPr lang="ru-RU" sz="2000" b="1" dirty="0" err="1">
                <a:solidFill>
                  <a:schemeClr val="bg1"/>
                </a:solidFill>
                <a:latin typeface="Times New Roman" pitchFamily="18" charset="0"/>
                <a:cs typeface="Times New Roman" pitchFamily="18" charset="0"/>
              </a:rPr>
              <a:t>фуқароларнинг</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ташкилотларнинг</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жамиятнинг</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ва</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давлатнинг</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қонуний</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манфаатлари</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устуворлиги</a:t>
            </a:r>
            <a:r>
              <a:rPr lang="ru-RU" sz="2000" b="1" dirty="0">
                <a:solidFill>
                  <a:schemeClr val="bg1"/>
                </a:solidFill>
                <a:latin typeface="Times New Roman" pitchFamily="18" charset="0"/>
                <a:cs typeface="Times New Roman" pitchFamily="18" charset="0"/>
              </a:rPr>
              <a:t>;</a:t>
            </a:r>
          </a:p>
          <a:p>
            <a:pPr marL="342900" indent="-342900" eaLnBrk="0" fontAlgn="base" hangingPunct="0">
              <a:spcBef>
                <a:spcPct val="0"/>
              </a:spcBef>
              <a:spcAft>
                <a:spcPct val="0"/>
              </a:spcAft>
              <a:buFontTx/>
              <a:buChar char="-"/>
            </a:pPr>
            <a:endParaRPr lang="ru-RU" sz="2000" b="1" dirty="0">
              <a:solidFill>
                <a:schemeClr val="bg1"/>
              </a:solidFill>
              <a:latin typeface="Times New Roman" pitchFamily="18" charset="0"/>
              <a:cs typeface="Times New Roman" pitchFamily="18" charset="0"/>
            </a:endParaRPr>
          </a:p>
          <a:p>
            <a:pPr marL="342900" indent="-342900" eaLnBrk="0" fontAlgn="base" hangingPunct="0">
              <a:spcBef>
                <a:spcPct val="0"/>
              </a:spcBef>
              <a:spcAft>
                <a:spcPct val="0"/>
              </a:spcAft>
              <a:buFontTx/>
              <a:buChar char="-"/>
            </a:pPr>
            <a:r>
              <a:rPr lang="ru-RU" sz="2000" b="1" dirty="0" err="1">
                <a:solidFill>
                  <a:schemeClr val="bg1"/>
                </a:solidFill>
                <a:latin typeface="Times New Roman" pitchFamily="18" charset="0"/>
                <a:cs typeface="Times New Roman" pitchFamily="18" charset="0"/>
              </a:rPr>
              <a:t>очиқлик</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ва</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шаффофлик</a:t>
            </a:r>
            <a:r>
              <a:rPr lang="ru-RU" sz="2000" b="1" dirty="0">
                <a:solidFill>
                  <a:schemeClr val="bg1"/>
                </a:solidFill>
                <a:latin typeface="Times New Roman" pitchFamily="18" charset="0"/>
                <a:cs typeface="Times New Roman" pitchFamily="18" charset="0"/>
              </a:rPr>
              <a:t>;</a:t>
            </a:r>
          </a:p>
          <a:p>
            <a:pPr marL="342900" indent="-342900" eaLnBrk="0" fontAlgn="base" hangingPunct="0">
              <a:spcBef>
                <a:spcPct val="0"/>
              </a:spcBef>
              <a:spcAft>
                <a:spcPct val="0"/>
              </a:spcAft>
              <a:buFontTx/>
              <a:buChar char="-"/>
            </a:pPr>
            <a:endParaRPr lang="ru-RU" sz="2000" b="1" dirty="0">
              <a:solidFill>
                <a:schemeClr val="bg1"/>
              </a:solidFill>
              <a:latin typeface="Times New Roman" pitchFamily="18" charset="0"/>
              <a:cs typeface="Times New Roman" pitchFamily="18" charset="0"/>
            </a:endParaRPr>
          </a:p>
          <a:p>
            <a:pPr marL="342900" indent="-342900" eaLnBrk="0" fontAlgn="base" hangingPunct="0">
              <a:spcBef>
                <a:spcPct val="0"/>
              </a:spcBef>
              <a:spcAft>
                <a:spcPct val="0"/>
              </a:spcAft>
              <a:buFontTx/>
              <a:buChar char="-"/>
            </a:pPr>
            <a:r>
              <a:rPr lang="ru-RU" sz="2000" b="1" dirty="0" err="1">
                <a:solidFill>
                  <a:schemeClr val="bg1"/>
                </a:solidFill>
                <a:latin typeface="Times New Roman" pitchFamily="18" charset="0"/>
                <a:cs typeface="Times New Roman" pitchFamily="18" charset="0"/>
              </a:rPr>
              <a:t>холислик</a:t>
            </a:r>
            <a:r>
              <a:rPr lang="ru-RU" sz="2000" b="1" dirty="0">
                <a:solidFill>
                  <a:schemeClr val="bg1"/>
                </a:solidFill>
                <a:latin typeface="Times New Roman" pitchFamily="18" charset="0"/>
                <a:cs typeface="Times New Roman" pitchFamily="18" charset="0"/>
              </a:rPr>
              <a:t>;</a:t>
            </a:r>
          </a:p>
          <a:p>
            <a:pPr marL="342900" indent="-342900" eaLnBrk="0" fontAlgn="base" hangingPunct="0">
              <a:spcBef>
                <a:spcPct val="0"/>
              </a:spcBef>
              <a:spcAft>
                <a:spcPct val="0"/>
              </a:spcAft>
              <a:buFontTx/>
              <a:buChar char="-"/>
            </a:pPr>
            <a:endParaRPr lang="ru-RU" sz="2000" b="1" dirty="0">
              <a:solidFill>
                <a:schemeClr val="bg1"/>
              </a:solidFill>
              <a:latin typeface="Times New Roman" pitchFamily="18" charset="0"/>
              <a:cs typeface="Times New Roman" pitchFamily="18" charset="0"/>
            </a:endParaRPr>
          </a:p>
          <a:p>
            <a:pPr marL="342900" indent="-342900" eaLnBrk="0" fontAlgn="base" hangingPunct="0">
              <a:spcBef>
                <a:spcPct val="0"/>
              </a:spcBef>
              <a:spcAft>
                <a:spcPct val="0"/>
              </a:spcAft>
              <a:buFontTx/>
              <a:buChar char="-"/>
            </a:pPr>
            <a:r>
              <a:rPr lang="ru-RU" sz="2000" b="1" dirty="0" err="1">
                <a:solidFill>
                  <a:schemeClr val="bg1"/>
                </a:solidFill>
                <a:latin typeface="Times New Roman" pitchFamily="18" charset="0"/>
                <a:cs typeface="Times New Roman" pitchFamily="18" charset="0"/>
              </a:rPr>
              <a:t>коррупцияга</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нисбатан</a:t>
            </a:r>
            <a:r>
              <a:rPr lang="ru-RU" sz="2000" b="1" dirty="0">
                <a:solidFill>
                  <a:schemeClr val="bg1"/>
                </a:solidFill>
                <a:latin typeface="Times New Roman" pitchFamily="18" charset="0"/>
                <a:cs typeface="Times New Roman" pitchFamily="18" charset="0"/>
              </a:rPr>
              <a:t> </a:t>
            </a:r>
            <a:r>
              <a:rPr lang="ru-RU" sz="2000" b="1" dirty="0" err="1">
                <a:solidFill>
                  <a:schemeClr val="bg1"/>
                </a:solidFill>
                <a:latin typeface="Times New Roman" pitchFamily="18" charset="0"/>
                <a:cs typeface="Times New Roman" pitchFamily="18" charset="0"/>
              </a:rPr>
              <a:t>муросасизлик</a:t>
            </a:r>
            <a:r>
              <a:rPr lang="ru-RU" sz="2000" b="1" dirty="0">
                <a:solidFill>
                  <a:schemeClr val="bg1"/>
                </a:solidFill>
                <a:latin typeface="Times New Roman" pitchFamily="18" charset="0"/>
                <a:cs typeface="Times New Roman" pitchFamily="18" charset="0"/>
              </a:rPr>
              <a:t>.</a:t>
            </a:r>
          </a:p>
        </p:txBody>
      </p:sp>
      <p:sp>
        <p:nvSpPr>
          <p:cNvPr id="18" name="Прямоугольник 17"/>
          <p:cNvSpPr/>
          <p:nvPr/>
        </p:nvSpPr>
        <p:spPr>
          <a:xfrm>
            <a:off x="7704307" y="6167171"/>
            <a:ext cx="3501958" cy="369332"/>
          </a:xfrm>
          <a:prstGeom prst="rect">
            <a:avLst/>
          </a:prstGeom>
          <a:noFill/>
          <a:ln w="57150">
            <a:solidFill>
              <a:schemeClr val="bg1"/>
            </a:solidFill>
          </a:ln>
        </p:spPr>
        <p:txBody>
          <a:bodyPr wrap="square">
            <a:spAutoFit/>
          </a:bodyPr>
          <a:lstStyle/>
          <a:p>
            <a:pPr algn="ctr" eaLnBrk="0" fontAlgn="base" hangingPunct="0">
              <a:spcBef>
                <a:spcPct val="0"/>
              </a:spcBef>
              <a:spcAft>
                <a:spcPct val="0"/>
              </a:spcAft>
            </a:pPr>
            <a:r>
              <a:rPr lang="uz-Cyrl-UZ" altLang="en-US" i="1" dirty="0">
                <a:solidFill>
                  <a:schemeClr val="bg1"/>
                </a:solidFill>
                <a:latin typeface="Times New Roman" panose="02020603050405020304" pitchFamily="18" charset="0"/>
                <a:cs typeface="Times New Roman" panose="02020603050405020304" pitchFamily="18" charset="0"/>
              </a:rPr>
              <a:t>Қонуннинг 4-моддаси</a:t>
            </a:r>
          </a:p>
        </p:txBody>
      </p:sp>
    </p:spTree>
    <p:extLst>
      <p:ext uri="{BB962C8B-B14F-4D97-AF65-F5344CB8AC3E}">
        <p14:creationId xmlns:p14="http://schemas.microsoft.com/office/powerpoint/2010/main" val="146425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60597" y="1361872"/>
            <a:ext cx="3388169" cy="4253611"/>
          </a:xfrm>
          <a:prstGeom prst="rect">
            <a:avLst/>
          </a:prstGeom>
        </p:spPr>
      </p:pic>
      <p:sp>
        <p:nvSpPr>
          <p:cNvPr id="3" name="object 3"/>
          <p:cNvSpPr txBox="1"/>
          <p:nvPr/>
        </p:nvSpPr>
        <p:spPr>
          <a:xfrm>
            <a:off x="6553223" y="1831554"/>
            <a:ext cx="206375" cy="454025"/>
          </a:xfrm>
          <a:prstGeom prst="rect">
            <a:avLst/>
          </a:prstGeom>
        </p:spPr>
        <p:txBody>
          <a:bodyPr vert="horz" wrap="square" lIns="0" tIns="13970" rIns="0" bIns="0" rtlCol="0">
            <a:spAutoFit/>
          </a:bodyPr>
          <a:lstStyle/>
          <a:p>
            <a:pPr marL="12700">
              <a:lnSpc>
                <a:spcPct val="100000"/>
              </a:lnSpc>
              <a:spcBef>
                <a:spcPts val="110"/>
              </a:spcBef>
            </a:pPr>
            <a:r>
              <a:rPr sz="2800" b="1" spc="5" dirty="0">
                <a:solidFill>
                  <a:srgbClr val="FFFFFF"/>
                </a:solidFill>
                <a:latin typeface="Calibri"/>
                <a:cs typeface="Calibri"/>
              </a:rPr>
              <a:t>1</a:t>
            </a:r>
            <a:endParaRPr sz="2800" dirty="0">
              <a:latin typeface="Calibri"/>
              <a:cs typeface="Calibri"/>
            </a:endParaRPr>
          </a:p>
        </p:txBody>
      </p:sp>
      <p:sp>
        <p:nvSpPr>
          <p:cNvPr id="4" name="object 4"/>
          <p:cNvSpPr txBox="1"/>
          <p:nvPr/>
        </p:nvSpPr>
        <p:spPr>
          <a:xfrm>
            <a:off x="7165950" y="3911727"/>
            <a:ext cx="206375" cy="453390"/>
          </a:xfrm>
          <a:prstGeom prst="rect">
            <a:avLst/>
          </a:prstGeom>
        </p:spPr>
        <p:txBody>
          <a:bodyPr vert="horz" wrap="square" lIns="0" tIns="13335" rIns="0" bIns="0" rtlCol="0">
            <a:spAutoFit/>
          </a:bodyPr>
          <a:lstStyle/>
          <a:p>
            <a:pPr marL="12700">
              <a:lnSpc>
                <a:spcPct val="100000"/>
              </a:lnSpc>
              <a:spcBef>
                <a:spcPts val="105"/>
              </a:spcBef>
            </a:pPr>
            <a:r>
              <a:rPr sz="2800" b="1" dirty="0">
                <a:solidFill>
                  <a:srgbClr val="FFFFFF"/>
                </a:solidFill>
                <a:latin typeface="Calibri"/>
                <a:cs typeface="Calibri"/>
              </a:rPr>
              <a:t>2</a:t>
            </a:r>
            <a:endParaRPr sz="2800" dirty="0">
              <a:latin typeface="Calibri"/>
              <a:cs typeface="Calibri"/>
            </a:endParaRPr>
          </a:p>
        </p:txBody>
      </p:sp>
      <p:sp>
        <p:nvSpPr>
          <p:cNvPr id="5" name="object 5"/>
          <p:cNvSpPr txBox="1"/>
          <p:nvPr/>
        </p:nvSpPr>
        <p:spPr>
          <a:xfrm>
            <a:off x="856034" y="270896"/>
            <a:ext cx="10612877" cy="382156"/>
          </a:xfrm>
          <a:prstGeom prst="rect">
            <a:avLst/>
          </a:prstGeom>
        </p:spPr>
        <p:txBody>
          <a:bodyPr vert="horz" wrap="square" lIns="0" tIns="12700" rIns="0" bIns="0" rtlCol="0">
            <a:spAutoFit/>
          </a:bodyPr>
          <a:lstStyle/>
          <a:p>
            <a:pPr algn="ctr">
              <a:lnSpc>
                <a:spcPct val="100000"/>
              </a:lnSpc>
              <a:spcBef>
                <a:spcPts val="100"/>
              </a:spcBef>
            </a:pPr>
            <a:r>
              <a:rPr lang="ru-RU" sz="2400" b="1" spc="-10" dirty="0" err="1">
                <a:solidFill>
                  <a:srgbClr val="002060"/>
                </a:solidFill>
                <a:latin typeface="Times New Roman"/>
                <a:cs typeface="Times New Roman"/>
              </a:rPr>
              <a:t>Давлат</a:t>
            </a:r>
            <a:r>
              <a:rPr lang="ru-RU" sz="2400" b="1" spc="-10" dirty="0">
                <a:solidFill>
                  <a:srgbClr val="002060"/>
                </a:solidFill>
                <a:latin typeface="Times New Roman"/>
                <a:cs typeface="Times New Roman"/>
              </a:rPr>
              <a:t> </a:t>
            </a:r>
            <a:r>
              <a:rPr lang="ru-RU" sz="2400" b="1" spc="-10" dirty="0" err="1">
                <a:solidFill>
                  <a:srgbClr val="002060"/>
                </a:solidFill>
                <a:latin typeface="Times New Roman"/>
                <a:cs typeface="Times New Roman"/>
              </a:rPr>
              <a:t>органининг</a:t>
            </a:r>
            <a:r>
              <a:rPr lang="ru-RU" sz="2400" b="1" spc="-10" dirty="0">
                <a:solidFill>
                  <a:srgbClr val="002060"/>
                </a:solidFill>
                <a:latin typeface="Times New Roman"/>
                <a:cs typeface="Times New Roman"/>
              </a:rPr>
              <a:t> </a:t>
            </a:r>
            <a:r>
              <a:rPr lang="ru-RU" sz="2400" b="1" spc="-10" dirty="0" err="1">
                <a:solidFill>
                  <a:srgbClr val="002060"/>
                </a:solidFill>
                <a:latin typeface="Times New Roman"/>
                <a:cs typeface="Times New Roman"/>
              </a:rPr>
              <a:t>ёки</a:t>
            </a:r>
            <a:r>
              <a:rPr lang="ru-RU" sz="2400" b="1" spc="-10" dirty="0">
                <a:solidFill>
                  <a:srgbClr val="002060"/>
                </a:solidFill>
                <a:latin typeface="Times New Roman"/>
                <a:cs typeface="Times New Roman"/>
              </a:rPr>
              <a:t> </a:t>
            </a:r>
            <a:r>
              <a:rPr lang="ru-RU" sz="2400" b="1" spc="-10" dirty="0" err="1">
                <a:solidFill>
                  <a:srgbClr val="002060"/>
                </a:solidFill>
                <a:latin typeface="Times New Roman"/>
                <a:cs typeface="Times New Roman"/>
              </a:rPr>
              <a:t>бошқа</a:t>
            </a:r>
            <a:r>
              <a:rPr lang="ru-RU" sz="2400" b="1" spc="-10" dirty="0">
                <a:solidFill>
                  <a:srgbClr val="002060"/>
                </a:solidFill>
                <a:latin typeface="Times New Roman"/>
                <a:cs typeface="Times New Roman"/>
              </a:rPr>
              <a:t> </a:t>
            </a:r>
            <a:r>
              <a:rPr lang="ru-RU" sz="2400" b="1" spc="-10" dirty="0" err="1">
                <a:solidFill>
                  <a:srgbClr val="002060"/>
                </a:solidFill>
                <a:latin typeface="Times New Roman"/>
                <a:cs typeface="Times New Roman"/>
              </a:rPr>
              <a:t>ташкилотнинг</a:t>
            </a:r>
            <a:r>
              <a:rPr lang="ru-RU" sz="2400" b="1" spc="-10" dirty="0">
                <a:solidFill>
                  <a:srgbClr val="002060"/>
                </a:solidFill>
                <a:latin typeface="Times New Roman"/>
                <a:cs typeface="Times New Roman"/>
              </a:rPr>
              <a:t> </a:t>
            </a:r>
            <a:r>
              <a:rPr lang="ru-RU" sz="2400" b="1" spc="-10" dirty="0" err="1">
                <a:solidFill>
                  <a:srgbClr val="002060"/>
                </a:solidFill>
                <a:latin typeface="Times New Roman"/>
                <a:cs typeface="Times New Roman"/>
              </a:rPr>
              <a:t>ходимига</a:t>
            </a:r>
            <a:r>
              <a:rPr lang="ru-RU" sz="2400" b="1" spc="-10" dirty="0">
                <a:solidFill>
                  <a:srgbClr val="002060"/>
                </a:solidFill>
                <a:latin typeface="Times New Roman"/>
                <a:cs typeface="Times New Roman"/>
              </a:rPr>
              <a:t> </a:t>
            </a:r>
            <a:r>
              <a:rPr lang="ru-RU" sz="2400" b="1" spc="-10" dirty="0" err="1">
                <a:solidFill>
                  <a:srgbClr val="002060"/>
                </a:solidFill>
                <a:latin typeface="Times New Roman"/>
                <a:cs typeface="Times New Roman"/>
              </a:rPr>
              <a:t>алоқадор</a:t>
            </a:r>
            <a:r>
              <a:rPr lang="ru-RU" sz="2400" b="1" spc="-10" dirty="0">
                <a:solidFill>
                  <a:srgbClr val="002060"/>
                </a:solidFill>
                <a:latin typeface="Times New Roman"/>
                <a:cs typeface="Times New Roman"/>
              </a:rPr>
              <a:t> </a:t>
            </a:r>
            <a:r>
              <a:rPr lang="ru-RU" sz="2400" b="1" spc="-10" dirty="0" err="1">
                <a:solidFill>
                  <a:srgbClr val="002060"/>
                </a:solidFill>
                <a:latin typeface="Times New Roman"/>
                <a:cs typeface="Times New Roman"/>
              </a:rPr>
              <a:t>шахслар</a:t>
            </a:r>
            <a:endParaRPr sz="2400" dirty="0">
              <a:solidFill>
                <a:srgbClr val="002060"/>
              </a:solidFill>
              <a:latin typeface="Times New Roman"/>
              <a:cs typeface="Times New Roman"/>
            </a:endParaRPr>
          </a:p>
        </p:txBody>
      </p:sp>
      <p:sp>
        <p:nvSpPr>
          <p:cNvPr id="6" name="object 6"/>
          <p:cNvSpPr txBox="1"/>
          <p:nvPr/>
        </p:nvSpPr>
        <p:spPr>
          <a:xfrm>
            <a:off x="32238" y="4138422"/>
            <a:ext cx="4534535" cy="1550424"/>
          </a:xfrm>
          <a:prstGeom prst="rect">
            <a:avLst/>
          </a:prstGeom>
        </p:spPr>
        <p:txBody>
          <a:bodyPr vert="horz" wrap="square" lIns="0" tIns="11430" rIns="0" bIns="0" rtlCol="0">
            <a:spAutoFit/>
          </a:bodyPr>
          <a:lstStyle/>
          <a:p>
            <a:pPr marL="12700" marR="5080" indent="-6985" algn="ctr">
              <a:lnSpc>
                <a:spcPct val="100000"/>
              </a:lnSpc>
              <a:spcBef>
                <a:spcPts val="90"/>
              </a:spcBef>
            </a:pPr>
            <a:r>
              <a:rPr lang="ru-RU" sz="2000" b="1" spc="-20" dirty="0" err="1">
                <a:solidFill>
                  <a:srgbClr val="00574E"/>
                </a:solidFill>
                <a:latin typeface="Times New Roman"/>
                <a:cs typeface="Times New Roman"/>
              </a:rPr>
              <a:t>давлат</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органининг</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ёки</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бошқа</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ташкилотнинг</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ходими</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ёхуд</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унинг</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яқин</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қариндошлари</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қайси</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юридик</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шахсда</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бошқарув</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органининг</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раҳбари</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ёки</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аъзоси</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бўлса</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ўша</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юридик</a:t>
            </a:r>
            <a:r>
              <a:rPr lang="ru-RU" sz="2000" b="1" spc="-20" dirty="0">
                <a:solidFill>
                  <a:srgbClr val="00574E"/>
                </a:solidFill>
                <a:latin typeface="Times New Roman"/>
                <a:cs typeface="Times New Roman"/>
              </a:rPr>
              <a:t> </a:t>
            </a:r>
            <a:r>
              <a:rPr lang="ru-RU" sz="2000" b="1" spc="-20" dirty="0" err="1">
                <a:solidFill>
                  <a:srgbClr val="00574E"/>
                </a:solidFill>
                <a:latin typeface="Times New Roman"/>
                <a:cs typeface="Times New Roman"/>
              </a:rPr>
              <a:t>шахс</a:t>
            </a:r>
            <a:endParaRPr sz="2000" dirty="0">
              <a:latin typeface="Times New Roman"/>
              <a:cs typeface="Times New Roman"/>
            </a:endParaRPr>
          </a:p>
        </p:txBody>
      </p:sp>
      <p:sp>
        <p:nvSpPr>
          <p:cNvPr id="7" name="object 7"/>
          <p:cNvSpPr txBox="1"/>
          <p:nvPr/>
        </p:nvSpPr>
        <p:spPr>
          <a:xfrm>
            <a:off x="5179201" y="4564390"/>
            <a:ext cx="206375" cy="453390"/>
          </a:xfrm>
          <a:prstGeom prst="rect">
            <a:avLst/>
          </a:prstGeom>
        </p:spPr>
        <p:txBody>
          <a:bodyPr vert="horz" wrap="square" lIns="0" tIns="13335" rIns="0" bIns="0" rtlCol="0">
            <a:spAutoFit/>
          </a:bodyPr>
          <a:lstStyle/>
          <a:p>
            <a:pPr marL="12700">
              <a:lnSpc>
                <a:spcPct val="100000"/>
              </a:lnSpc>
              <a:spcBef>
                <a:spcPts val="105"/>
              </a:spcBef>
            </a:pPr>
            <a:r>
              <a:rPr sz="2800" b="1" dirty="0">
                <a:solidFill>
                  <a:srgbClr val="FFFFFF"/>
                </a:solidFill>
                <a:latin typeface="Calibri"/>
                <a:cs typeface="Calibri"/>
              </a:rPr>
              <a:t>3</a:t>
            </a:r>
            <a:endParaRPr sz="2800" dirty="0">
              <a:latin typeface="Calibri"/>
              <a:cs typeface="Calibri"/>
            </a:endParaRPr>
          </a:p>
        </p:txBody>
      </p:sp>
      <p:sp>
        <p:nvSpPr>
          <p:cNvPr id="8" name="object 8"/>
          <p:cNvSpPr txBox="1"/>
          <p:nvPr/>
        </p:nvSpPr>
        <p:spPr>
          <a:xfrm>
            <a:off x="381679" y="1818144"/>
            <a:ext cx="3666490" cy="934871"/>
          </a:xfrm>
          <a:prstGeom prst="rect">
            <a:avLst/>
          </a:prstGeom>
        </p:spPr>
        <p:txBody>
          <a:bodyPr vert="horz" wrap="square" lIns="0" tIns="11430" rIns="0" bIns="0" rtlCol="0">
            <a:spAutoFit/>
          </a:bodyPr>
          <a:lstStyle/>
          <a:p>
            <a:pPr marL="12065" marR="5080" algn="ctr">
              <a:lnSpc>
                <a:spcPct val="100000"/>
              </a:lnSpc>
              <a:spcBef>
                <a:spcPts val="90"/>
              </a:spcBef>
            </a:pPr>
            <a:r>
              <a:rPr lang="ru-RU" sz="2000" b="1" spc="-15" dirty="0" err="1">
                <a:solidFill>
                  <a:schemeClr val="tx2"/>
                </a:solidFill>
                <a:latin typeface="Times New Roman"/>
                <a:cs typeface="Times New Roman"/>
              </a:rPr>
              <a:t>давлат</a:t>
            </a:r>
            <a:r>
              <a:rPr lang="ru-RU" sz="2000" b="1" spc="-15" dirty="0">
                <a:solidFill>
                  <a:schemeClr val="tx2"/>
                </a:solidFill>
                <a:latin typeface="Times New Roman"/>
                <a:cs typeface="Times New Roman"/>
              </a:rPr>
              <a:t> </a:t>
            </a:r>
            <a:r>
              <a:rPr lang="ru-RU" sz="2000" b="1" spc="-15" dirty="0" err="1">
                <a:solidFill>
                  <a:schemeClr val="tx2"/>
                </a:solidFill>
                <a:latin typeface="Times New Roman"/>
                <a:cs typeface="Times New Roman"/>
              </a:rPr>
              <a:t>органи</a:t>
            </a:r>
            <a:r>
              <a:rPr lang="ru-RU" sz="2000" b="1" spc="-15" dirty="0">
                <a:solidFill>
                  <a:schemeClr val="tx2"/>
                </a:solidFill>
                <a:latin typeface="Times New Roman"/>
                <a:cs typeface="Times New Roman"/>
              </a:rPr>
              <a:t> </a:t>
            </a:r>
            <a:r>
              <a:rPr lang="ru-RU" sz="2000" b="1" spc="-15" dirty="0" err="1">
                <a:solidFill>
                  <a:schemeClr val="tx2"/>
                </a:solidFill>
                <a:latin typeface="Times New Roman"/>
                <a:cs typeface="Times New Roman"/>
              </a:rPr>
              <a:t>ёки</a:t>
            </a:r>
            <a:r>
              <a:rPr lang="ru-RU" sz="2000" b="1" spc="-15" dirty="0">
                <a:solidFill>
                  <a:schemeClr val="tx2"/>
                </a:solidFill>
                <a:latin typeface="Times New Roman"/>
                <a:cs typeface="Times New Roman"/>
              </a:rPr>
              <a:t> </a:t>
            </a:r>
            <a:r>
              <a:rPr lang="ru-RU" sz="2000" b="1" spc="-15" dirty="0" err="1">
                <a:solidFill>
                  <a:schemeClr val="tx2"/>
                </a:solidFill>
                <a:latin typeface="Times New Roman"/>
                <a:cs typeface="Times New Roman"/>
              </a:rPr>
              <a:t>бошқа</a:t>
            </a:r>
            <a:r>
              <a:rPr lang="ru-RU" sz="2000" b="1" spc="-15" dirty="0">
                <a:solidFill>
                  <a:schemeClr val="tx2"/>
                </a:solidFill>
                <a:latin typeface="Times New Roman"/>
                <a:cs typeface="Times New Roman"/>
              </a:rPr>
              <a:t> </a:t>
            </a:r>
            <a:r>
              <a:rPr lang="ru-RU" sz="2000" b="1" spc="-15" dirty="0" err="1">
                <a:solidFill>
                  <a:schemeClr val="tx2"/>
                </a:solidFill>
                <a:latin typeface="Times New Roman"/>
                <a:cs typeface="Times New Roman"/>
              </a:rPr>
              <a:t>ташкилот</a:t>
            </a:r>
            <a:r>
              <a:rPr lang="ru-RU" sz="2000" b="1" spc="-15" dirty="0">
                <a:solidFill>
                  <a:schemeClr val="tx2"/>
                </a:solidFill>
                <a:latin typeface="Times New Roman"/>
                <a:cs typeface="Times New Roman"/>
              </a:rPr>
              <a:t> </a:t>
            </a:r>
            <a:r>
              <a:rPr lang="ru-RU" sz="2000" b="1" spc="-15" dirty="0" err="1">
                <a:solidFill>
                  <a:schemeClr val="tx2"/>
                </a:solidFill>
                <a:latin typeface="Times New Roman"/>
                <a:cs typeface="Times New Roman"/>
              </a:rPr>
              <a:t>ходимининг</a:t>
            </a:r>
            <a:r>
              <a:rPr lang="ru-RU" sz="2000" b="1" spc="-15" dirty="0">
                <a:solidFill>
                  <a:schemeClr val="tx2"/>
                </a:solidFill>
                <a:latin typeface="Times New Roman"/>
                <a:cs typeface="Times New Roman"/>
              </a:rPr>
              <a:t> </a:t>
            </a:r>
            <a:r>
              <a:rPr lang="ru-RU" sz="2000" b="1" spc="-15" dirty="0" err="1">
                <a:solidFill>
                  <a:schemeClr val="tx2"/>
                </a:solidFill>
                <a:latin typeface="Times New Roman"/>
                <a:cs typeface="Times New Roman"/>
              </a:rPr>
              <a:t>яқин</a:t>
            </a:r>
            <a:r>
              <a:rPr lang="ru-RU" sz="2000" b="1" spc="-15" dirty="0">
                <a:solidFill>
                  <a:schemeClr val="tx2"/>
                </a:solidFill>
                <a:latin typeface="Times New Roman"/>
                <a:cs typeface="Times New Roman"/>
              </a:rPr>
              <a:t> </a:t>
            </a:r>
            <a:r>
              <a:rPr lang="ru-RU" sz="2000" b="1" spc="-15" dirty="0" err="1">
                <a:solidFill>
                  <a:schemeClr val="tx2"/>
                </a:solidFill>
                <a:latin typeface="Times New Roman"/>
                <a:cs typeface="Times New Roman"/>
              </a:rPr>
              <a:t>қариндошлари</a:t>
            </a:r>
            <a:endParaRPr sz="2000" dirty="0">
              <a:solidFill>
                <a:schemeClr val="tx2"/>
              </a:solidFill>
              <a:latin typeface="Times New Roman"/>
              <a:cs typeface="Times New Roman"/>
            </a:endParaRPr>
          </a:p>
        </p:txBody>
      </p:sp>
      <p:sp>
        <p:nvSpPr>
          <p:cNvPr id="9" name="object 9"/>
          <p:cNvSpPr txBox="1"/>
          <p:nvPr/>
        </p:nvSpPr>
        <p:spPr>
          <a:xfrm>
            <a:off x="8463470" y="2097913"/>
            <a:ext cx="3389490" cy="2781531"/>
          </a:xfrm>
          <a:prstGeom prst="rect">
            <a:avLst/>
          </a:prstGeom>
        </p:spPr>
        <p:txBody>
          <a:bodyPr vert="horz" wrap="square" lIns="0" tIns="11430" rIns="0" bIns="0" rtlCol="0">
            <a:spAutoFit/>
          </a:bodyPr>
          <a:lstStyle/>
          <a:p>
            <a:pPr marL="12700" marR="5080" indent="635" algn="ctr">
              <a:lnSpc>
                <a:spcPct val="100000"/>
              </a:lnSpc>
              <a:spcBef>
                <a:spcPts val="90"/>
              </a:spcBef>
            </a:pPr>
            <a:r>
              <a:rPr lang="ru-RU" sz="2000" b="1" spc="-5" dirty="0" err="1">
                <a:solidFill>
                  <a:srgbClr val="095478"/>
                </a:solidFill>
                <a:latin typeface="Times New Roman"/>
                <a:cs typeface="Times New Roman"/>
              </a:rPr>
              <a:t>давлат</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органининг</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ёки</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бошқа</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ташкилотнинг</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ходими</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ва</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ёки</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унинг</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яқин</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қариндошлари</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қайси</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юридик</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шахснинг</a:t>
            </a:r>
            <a:r>
              <a:rPr lang="ru-RU" sz="2000" b="1" spc="-5" dirty="0">
                <a:solidFill>
                  <a:srgbClr val="095478"/>
                </a:solidFill>
                <a:latin typeface="Times New Roman"/>
                <a:cs typeface="Times New Roman"/>
              </a:rPr>
              <a:t> устав </a:t>
            </a:r>
            <a:r>
              <a:rPr lang="ru-RU" sz="2000" b="1" spc="-5" dirty="0" err="1">
                <a:solidFill>
                  <a:srgbClr val="095478"/>
                </a:solidFill>
                <a:latin typeface="Times New Roman"/>
                <a:cs typeface="Times New Roman"/>
              </a:rPr>
              <a:t>фонди</a:t>
            </a:r>
            <a:r>
              <a:rPr lang="ru-RU" sz="2000" b="1" spc="-5" dirty="0">
                <a:solidFill>
                  <a:srgbClr val="095478"/>
                </a:solidFill>
                <a:latin typeface="Times New Roman"/>
                <a:cs typeface="Times New Roman"/>
              </a:rPr>
              <a:t> (устав капитали) </a:t>
            </a:r>
            <a:r>
              <a:rPr lang="ru-RU" sz="2000" b="1" spc="-5" dirty="0" err="1">
                <a:solidFill>
                  <a:srgbClr val="095478"/>
                </a:solidFill>
                <a:latin typeface="Times New Roman"/>
                <a:cs typeface="Times New Roman"/>
              </a:rPr>
              <a:t>акцияларига</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ёки</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улушларига</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эгалик</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қилса</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ўша</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юридик</a:t>
            </a:r>
            <a:r>
              <a:rPr lang="ru-RU" sz="2000" b="1" spc="-5" dirty="0">
                <a:solidFill>
                  <a:srgbClr val="095478"/>
                </a:solidFill>
                <a:latin typeface="Times New Roman"/>
                <a:cs typeface="Times New Roman"/>
              </a:rPr>
              <a:t> </a:t>
            </a:r>
            <a:r>
              <a:rPr lang="ru-RU" sz="2000" b="1" spc="-5" dirty="0" err="1">
                <a:solidFill>
                  <a:srgbClr val="095478"/>
                </a:solidFill>
                <a:latin typeface="Times New Roman"/>
                <a:cs typeface="Times New Roman"/>
              </a:rPr>
              <a:t>шахс</a:t>
            </a:r>
            <a:endParaRPr sz="2000" dirty="0">
              <a:latin typeface="Times New Roman"/>
              <a:cs typeface="Times New Roman"/>
            </a:endParaRPr>
          </a:p>
        </p:txBody>
      </p:sp>
      <p:sp>
        <p:nvSpPr>
          <p:cNvPr id="19" name="object 9"/>
          <p:cNvSpPr txBox="1"/>
          <p:nvPr/>
        </p:nvSpPr>
        <p:spPr>
          <a:xfrm>
            <a:off x="8463470" y="6073719"/>
            <a:ext cx="2821021" cy="288541"/>
          </a:xfrm>
          <a:prstGeom prst="rect">
            <a:avLst/>
          </a:prstGeom>
        </p:spPr>
        <p:txBody>
          <a:bodyPr vert="horz" wrap="square" lIns="0" tIns="11430" rIns="0" bIns="0" rtlCol="0">
            <a:spAutoFit/>
          </a:bodyPr>
          <a:lstStyle/>
          <a:p>
            <a:pPr marL="12700" marR="5080" indent="635" algn="r">
              <a:lnSpc>
                <a:spcPct val="100000"/>
              </a:lnSpc>
              <a:spcBef>
                <a:spcPts val="90"/>
              </a:spcBef>
            </a:pPr>
            <a:r>
              <a:rPr lang="ru-RU" i="1" spc="-5" dirty="0" err="1">
                <a:latin typeface="+mj-lt"/>
                <a:cs typeface="Times New Roman"/>
              </a:rPr>
              <a:t>Қонуннинг</a:t>
            </a:r>
            <a:r>
              <a:rPr lang="ru-RU" i="1" spc="-5" dirty="0">
                <a:latin typeface="+mj-lt"/>
                <a:cs typeface="Times New Roman"/>
              </a:rPr>
              <a:t> 5-моддаси</a:t>
            </a:r>
          </a:p>
        </p:txBody>
      </p:sp>
    </p:spTree>
    <p:extLst>
      <p:ext uri="{BB962C8B-B14F-4D97-AF65-F5344CB8AC3E}">
        <p14:creationId xmlns:p14="http://schemas.microsoft.com/office/powerpoint/2010/main" val="19570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95846"/>
          </a:xfrm>
        </p:spPr>
        <p:txBody>
          <a:bodyPr>
            <a:noAutofit/>
          </a:bodyPr>
          <a:lstStyle/>
          <a:p>
            <a:pPr algn="ctr"/>
            <a:r>
              <a:rPr lang="ru-RU" sz="2400" b="1" dirty="0" err="1">
                <a:solidFill>
                  <a:srgbClr val="002060"/>
                </a:solidFill>
              </a:rPr>
              <a:t>Давлат</a:t>
            </a:r>
            <a:r>
              <a:rPr lang="ru-RU" sz="2400" b="1" dirty="0">
                <a:solidFill>
                  <a:srgbClr val="002060"/>
                </a:solidFill>
              </a:rPr>
              <a:t> </a:t>
            </a:r>
            <a:r>
              <a:rPr lang="ru-RU" sz="2400" b="1" dirty="0" err="1">
                <a:solidFill>
                  <a:srgbClr val="002060"/>
                </a:solidFill>
              </a:rPr>
              <a:t>органи</a:t>
            </a:r>
            <a:r>
              <a:rPr lang="ru-RU" sz="2400" b="1" dirty="0">
                <a:solidFill>
                  <a:srgbClr val="002060"/>
                </a:solidFill>
              </a:rPr>
              <a:t> </a:t>
            </a:r>
            <a:r>
              <a:rPr lang="ru-RU" sz="2400" b="1" dirty="0" err="1">
                <a:solidFill>
                  <a:srgbClr val="002060"/>
                </a:solidFill>
              </a:rPr>
              <a:t>ёки</a:t>
            </a:r>
            <a:r>
              <a:rPr lang="ru-RU" sz="2400" b="1" dirty="0">
                <a:solidFill>
                  <a:srgbClr val="002060"/>
                </a:solidFill>
              </a:rPr>
              <a:t> </a:t>
            </a:r>
            <a:r>
              <a:rPr lang="ru-RU" sz="2400" b="1" dirty="0" err="1">
                <a:solidFill>
                  <a:srgbClr val="002060"/>
                </a:solidFill>
              </a:rPr>
              <a:t>бошқа</a:t>
            </a:r>
            <a:r>
              <a:rPr lang="ru-RU" sz="2400" b="1" dirty="0">
                <a:solidFill>
                  <a:srgbClr val="002060"/>
                </a:solidFill>
              </a:rPr>
              <a:t> </a:t>
            </a:r>
            <a:r>
              <a:rPr lang="ru-RU" sz="2400" b="1" dirty="0" err="1">
                <a:solidFill>
                  <a:srgbClr val="002060"/>
                </a:solidFill>
              </a:rPr>
              <a:t>ташкилот</a:t>
            </a:r>
            <a:r>
              <a:rPr lang="ru-RU" sz="2400" b="1" dirty="0">
                <a:solidFill>
                  <a:srgbClr val="002060"/>
                </a:solidFill>
              </a:rPr>
              <a:t> </a:t>
            </a:r>
            <a:r>
              <a:rPr lang="ru-RU" sz="2400" b="1" dirty="0" err="1">
                <a:solidFill>
                  <a:srgbClr val="002060"/>
                </a:solidFill>
              </a:rPr>
              <a:t>ходимининг</a:t>
            </a:r>
            <a:r>
              <a:rPr lang="ru-RU" sz="2400" b="1" dirty="0">
                <a:solidFill>
                  <a:srgbClr val="002060"/>
                </a:solidFill>
              </a:rPr>
              <a:t> </a:t>
            </a:r>
            <a:r>
              <a:rPr lang="ru-RU" sz="2400" b="1" dirty="0" err="1">
                <a:solidFill>
                  <a:srgbClr val="002060"/>
                </a:solidFill>
              </a:rPr>
              <a:t>манфаатлар</a:t>
            </a:r>
            <a:r>
              <a:rPr lang="ru-RU" sz="2400" b="1" dirty="0">
                <a:solidFill>
                  <a:srgbClr val="002060"/>
                </a:solidFill>
              </a:rPr>
              <a:t> </a:t>
            </a:r>
            <a:r>
              <a:rPr lang="ru-RU" sz="2400" b="1" dirty="0" err="1">
                <a:solidFill>
                  <a:srgbClr val="002060"/>
                </a:solidFill>
              </a:rPr>
              <a:t>тўқнашуви</a:t>
            </a:r>
            <a:r>
              <a:rPr lang="ru-RU" sz="2400" b="1" dirty="0">
                <a:solidFill>
                  <a:srgbClr val="002060"/>
                </a:solidFill>
              </a:rPr>
              <a:t> </a:t>
            </a:r>
            <a:r>
              <a:rPr lang="ru-RU" sz="2400" b="1" dirty="0" err="1">
                <a:solidFill>
                  <a:srgbClr val="002060"/>
                </a:solidFill>
              </a:rPr>
              <a:t>билан</a:t>
            </a:r>
            <a:r>
              <a:rPr lang="ru-RU" sz="2400" b="1" dirty="0">
                <a:solidFill>
                  <a:srgbClr val="002060"/>
                </a:solidFill>
              </a:rPr>
              <a:t> </a:t>
            </a:r>
            <a:r>
              <a:rPr lang="ru-RU" sz="2400" b="1" dirty="0" err="1">
                <a:solidFill>
                  <a:srgbClr val="002060"/>
                </a:solidFill>
              </a:rPr>
              <a:t>боғлиқ</a:t>
            </a:r>
            <a:r>
              <a:rPr lang="ru-RU" sz="2400" b="1" dirty="0">
                <a:solidFill>
                  <a:srgbClr val="002060"/>
                </a:solidFill>
              </a:rPr>
              <a:t> </a:t>
            </a:r>
            <a:r>
              <a:rPr lang="ru-RU" sz="2400" b="1" dirty="0" err="1">
                <a:solidFill>
                  <a:srgbClr val="002060"/>
                </a:solidFill>
              </a:rPr>
              <a:t>муносабатларни</a:t>
            </a:r>
            <a:r>
              <a:rPr lang="ru-RU" sz="2400" b="1" dirty="0">
                <a:solidFill>
                  <a:srgbClr val="002060"/>
                </a:solidFill>
              </a:rPr>
              <a:t> </a:t>
            </a:r>
            <a:r>
              <a:rPr lang="ru-RU" sz="2400" b="1" dirty="0" err="1">
                <a:solidFill>
                  <a:srgbClr val="002060"/>
                </a:solidFill>
              </a:rPr>
              <a:t>тартибга</a:t>
            </a:r>
            <a:r>
              <a:rPr lang="ru-RU" sz="2400" b="1" dirty="0">
                <a:solidFill>
                  <a:srgbClr val="002060"/>
                </a:solidFill>
              </a:rPr>
              <a:t> </a:t>
            </a:r>
            <a:r>
              <a:rPr lang="ru-RU" sz="2400" b="1" dirty="0" err="1">
                <a:solidFill>
                  <a:srgbClr val="002060"/>
                </a:solidFill>
              </a:rPr>
              <a:t>солиш</a:t>
            </a:r>
            <a:r>
              <a:rPr lang="ru-RU" sz="2400" b="1" dirty="0">
                <a:solidFill>
                  <a:srgbClr val="002060"/>
                </a:solidFill>
              </a:rPr>
              <a:t> </a:t>
            </a:r>
            <a:r>
              <a:rPr lang="ru-RU" sz="2400" b="1" dirty="0" err="1">
                <a:solidFill>
                  <a:srgbClr val="002060"/>
                </a:solidFill>
              </a:rPr>
              <a:t>чоғидаги</a:t>
            </a:r>
            <a:r>
              <a:rPr lang="ru-RU" sz="2400" b="1" dirty="0">
                <a:solidFill>
                  <a:srgbClr val="002060"/>
                </a:solidFill>
              </a:rPr>
              <a:t> </a:t>
            </a:r>
            <a:r>
              <a:rPr lang="ru-RU" sz="2400" b="1" dirty="0" err="1">
                <a:solidFill>
                  <a:srgbClr val="002060"/>
                </a:solidFill>
              </a:rPr>
              <a:t>ҳуқуқ</a:t>
            </a:r>
            <a:r>
              <a:rPr lang="ru-RU" sz="2400" b="1" dirty="0">
                <a:solidFill>
                  <a:srgbClr val="002060"/>
                </a:solidFill>
              </a:rPr>
              <a:t> </a:t>
            </a:r>
            <a:r>
              <a:rPr lang="ru-RU" sz="2400" b="1" dirty="0" err="1">
                <a:solidFill>
                  <a:srgbClr val="002060"/>
                </a:solidFill>
              </a:rPr>
              <a:t>ва</a:t>
            </a:r>
            <a:r>
              <a:rPr lang="ru-RU" sz="2400" b="1" dirty="0">
                <a:solidFill>
                  <a:srgbClr val="002060"/>
                </a:solidFill>
              </a:rPr>
              <a:t> </a:t>
            </a:r>
            <a:r>
              <a:rPr lang="ru-RU" sz="2400" b="1" dirty="0" err="1">
                <a:solidFill>
                  <a:srgbClr val="002060"/>
                </a:solidFill>
              </a:rPr>
              <a:t>мажбуриятлари</a:t>
            </a:r>
            <a:endParaRPr lang="en-US" sz="2400" b="1" dirty="0">
              <a:solidFill>
                <a:srgbClr val="002060"/>
              </a:solidFill>
            </a:endParaRPr>
          </a:p>
        </p:txBody>
      </p:sp>
      <p:sp>
        <p:nvSpPr>
          <p:cNvPr id="3" name="Donut 2"/>
          <p:cNvSpPr/>
          <p:nvPr/>
        </p:nvSpPr>
        <p:spPr>
          <a:xfrm>
            <a:off x="511635" y="1980695"/>
            <a:ext cx="3519523" cy="3519523"/>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02" name="Donut 101"/>
          <p:cNvSpPr/>
          <p:nvPr/>
        </p:nvSpPr>
        <p:spPr>
          <a:xfrm>
            <a:off x="320020" y="1805601"/>
            <a:ext cx="3871476" cy="3871476"/>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grpSp>
        <p:nvGrpSpPr>
          <p:cNvPr id="107" name="Group 106"/>
          <p:cNvGrpSpPr/>
          <p:nvPr/>
        </p:nvGrpSpPr>
        <p:grpSpPr>
          <a:xfrm>
            <a:off x="4383111" y="2090169"/>
            <a:ext cx="7107189" cy="1121796"/>
            <a:chOff x="4113734" y="1462930"/>
            <a:chExt cx="7109040" cy="1122088"/>
          </a:xfrm>
        </p:grpSpPr>
        <p:sp>
          <p:nvSpPr>
            <p:cNvPr id="4"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3" name="TextBox 12"/>
            <p:cNvSpPr txBox="1"/>
            <p:nvPr/>
          </p:nvSpPr>
          <p:spPr>
            <a:xfrm>
              <a:off x="5359681" y="1840724"/>
              <a:ext cx="5863093" cy="400214"/>
            </a:xfrm>
            <a:prstGeom prst="rect">
              <a:avLst/>
            </a:prstGeom>
            <a:noFill/>
          </p:spPr>
          <p:txBody>
            <a:bodyPr wrap="square" rtlCol="0" anchor="ctr">
              <a:spAutoFit/>
            </a:bodyPr>
            <a:lstStyle/>
            <a:p>
              <a:pPr algn="ctr"/>
              <a:r>
                <a:rPr lang="ru-RU" sz="2000" b="1" dirty="0" err="1">
                  <a:solidFill>
                    <a:srgbClr val="0070C0"/>
                  </a:solidFill>
                  <a:latin typeface="Calibri" panose="020F0502020204030204" pitchFamily="34" charset="0"/>
                  <a:ea typeface="Calibri" panose="020F0502020204030204" pitchFamily="34" charset="0"/>
                </a:rPr>
                <a:t>махсус</a:t>
              </a:r>
              <a:r>
                <a:rPr lang="ru-RU" sz="2000" b="1" dirty="0">
                  <a:solidFill>
                    <a:srgbClr val="0070C0"/>
                  </a:solidFill>
                  <a:latin typeface="Calibri" panose="020F0502020204030204" pitchFamily="34" charset="0"/>
                  <a:ea typeface="Calibri" panose="020F0502020204030204" pitchFamily="34" charset="0"/>
                </a:rPr>
                <a:t> </a:t>
              </a:r>
              <a:r>
                <a:rPr lang="ru-RU" sz="2000" b="1" dirty="0" err="1">
                  <a:solidFill>
                    <a:srgbClr val="0070C0"/>
                  </a:solidFill>
                  <a:latin typeface="Calibri" panose="020F0502020204030204" pitchFamily="34" charset="0"/>
                  <a:ea typeface="Calibri" panose="020F0502020204030204" pitchFamily="34" charset="0"/>
                </a:rPr>
                <a:t>бўлинмага</a:t>
              </a:r>
              <a:r>
                <a:rPr lang="ru-RU" sz="2000" b="1" dirty="0">
                  <a:solidFill>
                    <a:srgbClr val="0070C0"/>
                  </a:solidFill>
                  <a:latin typeface="Calibri" panose="020F0502020204030204" pitchFamily="34" charset="0"/>
                  <a:ea typeface="Calibri" panose="020F0502020204030204" pitchFamily="34" charset="0"/>
                </a:rPr>
                <a:t> </a:t>
              </a:r>
              <a:r>
                <a:rPr lang="ru-RU" sz="2000" b="1" dirty="0" err="1">
                  <a:solidFill>
                    <a:srgbClr val="0070C0"/>
                  </a:solidFill>
                  <a:latin typeface="Calibri" panose="020F0502020204030204" pitchFamily="34" charset="0"/>
                  <a:ea typeface="Calibri" panose="020F0502020204030204" pitchFamily="34" charset="0"/>
                </a:rPr>
                <a:t>маслаҳат</a:t>
              </a:r>
              <a:r>
                <a:rPr lang="ru-RU" sz="2000" b="1" dirty="0">
                  <a:solidFill>
                    <a:srgbClr val="0070C0"/>
                  </a:solidFill>
                  <a:latin typeface="Calibri" panose="020F0502020204030204" pitchFamily="34" charset="0"/>
                  <a:ea typeface="Calibri" panose="020F0502020204030204" pitchFamily="34" charset="0"/>
                </a:rPr>
                <a:t> </a:t>
              </a:r>
              <a:r>
                <a:rPr lang="ru-RU" sz="2000" b="1" dirty="0" err="1">
                  <a:solidFill>
                    <a:srgbClr val="0070C0"/>
                  </a:solidFill>
                  <a:latin typeface="Calibri" panose="020F0502020204030204" pitchFamily="34" charset="0"/>
                  <a:ea typeface="Calibri" panose="020F0502020204030204" pitchFamily="34" charset="0"/>
                </a:rPr>
                <a:t>сўраб</a:t>
              </a:r>
              <a:r>
                <a:rPr lang="ru-RU" sz="2000" b="1" dirty="0">
                  <a:solidFill>
                    <a:srgbClr val="0070C0"/>
                  </a:solidFill>
                  <a:latin typeface="Calibri" panose="020F0502020204030204" pitchFamily="34" charset="0"/>
                  <a:ea typeface="Calibri" panose="020F0502020204030204" pitchFamily="34" charset="0"/>
                </a:rPr>
                <a:t> </a:t>
              </a:r>
              <a:r>
                <a:rPr lang="ru-RU" sz="2000" b="1" dirty="0" err="1">
                  <a:solidFill>
                    <a:srgbClr val="0070C0"/>
                  </a:solidFill>
                  <a:latin typeface="Calibri" panose="020F0502020204030204" pitchFamily="34" charset="0"/>
                  <a:ea typeface="Calibri" panose="020F0502020204030204" pitchFamily="34" charset="0"/>
                </a:rPr>
                <a:t>мурожаат</a:t>
              </a:r>
              <a:r>
                <a:rPr lang="ru-RU" sz="2000" b="1" dirty="0">
                  <a:solidFill>
                    <a:srgbClr val="0070C0"/>
                  </a:solidFill>
                  <a:latin typeface="Calibri" panose="020F0502020204030204" pitchFamily="34" charset="0"/>
                  <a:ea typeface="Calibri" panose="020F0502020204030204" pitchFamily="34" charset="0"/>
                </a:rPr>
                <a:t> </a:t>
              </a:r>
              <a:r>
                <a:rPr lang="ru-RU" sz="2000" b="1" dirty="0" err="1">
                  <a:solidFill>
                    <a:srgbClr val="0070C0"/>
                  </a:solidFill>
                  <a:latin typeface="Calibri" panose="020F0502020204030204" pitchFamily="34" charset="0"/>
                  <a:ea typeface="Calibri" panose="020F0502020204030204" pitchFamily="34" charset="0"/>
                </a:rPr>
                <a:t>этиш</a:t>
              </a:r>
              <a:r>
                <a:rPr lang="ru-RU" sz="2000" b="1" dirty="0">
                  <a:solidFill>
                    <a:srgbClr val="0070C0"/>
                  </a:solidFill>
                  <a:latin typeface="Calibri" panose="020F0502020204030204" pitchFamily="34" charset="0"/>
                  <a:ea typeface="Calibri" panose="020F0502020204030204" pitchFamily="34" charset="0"/>
                </a:rPr>
                <a:t>;</a:t>
              </a:r>
            </a:p>
          </p:txBody>
        </p:sp>
        <p:sp>
          <p:nvSpPr>
            <p:cNvPr id="103"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6" name="Group 5"/>
          <p:cNvGrpSpPr/>
          <p:nvPr/>
        </p:nvGrpSpPr>
        <p:grpSpPr>
          <a:xfrm>
            <a:off x="4352518" y="4299889"/>
            <a:ext cx="7601729" cy="1200329"/>
            <a:chOff x="4878898" y="3237573"/>
            <a:chExt cx="7601729" cy="1200329"/>
          </a:xfrm>
        </p:grpSpPr>
        <p:sp>
          <p:nvSpPr>
            <p:cNvPr id="19"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1" name="TextBox 20"/>
            <p:cNvSpPr txBox="1"/>
            <p:nvPr/>
          </p:nvSpPr>
          <p:spPr>
            <a:xfrm>
              <a:off x="5864191" y="3237573"/>
              <a:ext cx="6616436" cy="1200329"/>
            </a:xfrm>
            <a:prstGeom prst="rect">
              <a:avLst/>
            </a:prstGeom>
            <a:noFill/>
          </p:spPr>
          <p:txBody>
            <a:bodyPr wrap="square" rtlCol="0" anchor="ctr">
              <a:spAutoFit/>
            </a:bodyPr>
            <a:lstStyle/>
            <a:p>
              <a:pPr algn="ctr"/>
              <a:r>
                <a:rPr lang="ru-RU" b="1" dirty="0" err="1">
                  <a:solidFill>
                    <a:srgbClr val="0070C0"/>
                  </a:solidFill>
                  <a:latin typeface="Calibri" panose="020F0502020204030204" pitchFamily="34" charset="0"/>
                  <a:ea typeface="Calibri" panose="020F0502020204030204" pitchFamily="34" charset="0"/>
                </a:rPr>
                <a:t>эҳтимолий</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манфаатлар</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тўқнашуви</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тўғрисидаги</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декларацияда</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кўрсатилиши</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керак</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бўлган</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маълумотлардан</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ташқари</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қўшимча</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маълумотларни</a:t>
              </a:r>
              <a:r>
                <a:rPr lang="ru-RU" b="1" dirty="0">
                  <a:solidFill>
                    <a:srgbClr val="0070C0"/>
                  </a:solidFill>
                  <a:latin typeface="Calibri" panose="020F0502020204030204" pitchFamily="34" charset="0"/>
                  <a:ea typeface="Calibri" panose="020F0502020204030204" pitchFamily="34" charset="0"/>
                </a:rPr>
                <a:t> электрон </a:t>
              </a:r>
              <a:r>
                <a:rPr lang="ru-RU" b="1" dirty="0" err="1">
                  <a:solidFill>
                    <a:srgbClr val="0070C0"/>
                  </a:solidFill>
                  <a:latin typeface="Calibri" panose="020F0502020204030204" pitchFamily="34" charset="0"/>
                  <a:ea typeface="Calibri" panose="020F0502020204030204" pitchFamily="34" charset="0"/>
                </a:rPr>
                <a:t>ёки</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ёзма</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шаклда</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тақдим</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этиш</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ҳуқуқига</a:t>
              </a:r>
              <a:r>
                <a:rPr lang="ru-RU" b="1" dirty="0">
                  <a:solidFill>
                    <a:srgbClr val="0070C0"/>
                  </a:solidFill>
                  <a:latin typeface="Calibri" panose="020F0502020204030204" pitchFamily="34" charset="0"/>
                  <a:ea typeface="Calibri" panose="020F0502020204030204" pitchFamily="34" charset="0"/>
                </a:rPr>
                <a:t> </a:t>
              </a:r>
              <a:r>
                <a:rPr lang="ru-RU" b="1" dirty="0" err="1">
                  <a:solidFill>
                    <a:srgbClr val="0070C0"/>
                  </a:solidFill>
                  <a:latin typeface="Calibri" panose="020F0502020204030204" pitchFamily="34" charset="0"/>
                  <a:ea typeface="Calibri" panose="020F0502020204030204" pitchFamily="34" charset="0"/>
                </a:rPr>
                <a:t>эга</a:t>
              </a:r>
              <a:r>
                <a:rPr lang="ru-RU" b="1" dirty="0">
                  <a:solidFill>
                    <a:srgbClr val="0070C0"/>
                  </a:solidFill>
                  <a:latin typeface="Calibri" panose="020F0502020204030204" pitchFamily="34" charset="0"/>
                  <a:ea typeface="Calibri" panose="020F0502020204030204" pitchFamily="34" charset="0"/>
                </a:rPr>
                <a:t>.</a:t>
              </a:r>
            </a:p>
          </p:txBody>
        </p:sp>
        <p:sp>
          <p:nvSpPr>
            <p:cNvPr id="105"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a:solidFill>
                    <a:schemeClr val="bg1"/>
                  </a:solidFill>
                  <a:latin typeface="Arial" pitchFamily="34" charset="0"/>
                  <a:cs typeface="Arial" pitchFamily="34" charset="0"/>
                </a:rPr>
                <a:t>2</a:t>
              </a:r>
            </a:p>
          </p:txBody>
        </p:sp>
      </p:grpSp>
      <p:sp>
        <p:nvSpPr>
          <p:cNvPr id="18" name="Прямоугольник 1"/>
          <p:cNvSpPr>
            <a:spLocks noChangeArrowheads="1"/>
          </p:cNvSpPr>
          <p:nvPr/>
        </p:nvSpPr>
        <p:spPr bwMode="auto">
          <a:xfrm>
            <a:off x="672657" y="2314244"/>
            <a:ext cx="315661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Tx/>
              <a:buNone/>
            </a:pPr>
            <a:r>
              <a:rPr lang="uz-Cyrl-UZ" altLang="ru-RU" sz="2400" dirty="0">
                <a:solidFill>
                  <a:srgbClr val="002060"/>
                </a:solidFill>
                <a:cs typeface="Calibri" panose="020F0502020204030204" pitchFamily="34" charset="0"/>
              </a:rPr>
              <a:t>Давлат органи ёки бошқа ташкилот ходими манфаатлар тўқнашуви билан боғлиқ муносабатларни тартибга солиш чоғида:</a:t>
            </a:r>
          </a:p>
        </p:txBody>
      </p:sp>
      <p:sp>
        <p:nvSpPr>
          <p:cNvPr id="20" name="Прямоугольник 19"/>
          <p:cNvSpPr/>
          <p:nvPr/>
        </p:nvSpPr>
        <p:spPr>
          <a:xfrm>
            <a:off x="7406773" y="5987351"/>
            <a:ext cx="4083527" cy="369332"/>
          </a:xfrm>
          <a:prstGeom prst="rect">
            <a:avLst/>
          </a:prstGeom>
        </p:spPr>
        <p:txBody>
          <a:bodyPr wrap="square">
            <a:spAutoFit/>
          </a:bodyPr>
          <a:lstStyle/>
          <a:p>
            <a:pPr algn="ctr"/>
            <a:r>
              <a:rPr lang="uz-Cyrl-UZ" i="1" dirty="0">
                <a:cs typeface="Calibri" panose="020F0502020204030204" pitchFamily="34" charset="0"/>
              </a:rPr>
              <a:t>Қонуннинг 6-моддаси </a:t>
            </a:r>
            <a:endParaRPr lang="ru-RU" b="1" dirty="0">
              <a:solidFill>
                <a:srgbClr val="0070C0"/>
              </a:solidFill>
              <a:cs typeface="Calibri" panose="020F0502020204030204" pitchFamily="34" charset="0"/>
            </a:endParaRPr>
          </a:p>
        </p:txBody>
      </p:sp>
    </p:spTree>
    <p:extLst>
      <p:ext uri="{BB962C8B-B14F-4D97-AF65-F5344CB8AC3E}">
        <p14:creationId xmlns:p14="http://schemas.microsoft.com/office/powerpoint/2010/main" val="389497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95846"/>
          </a:xfrm>
        </p:spPr>
        <p:txBody>
          <a:bodyPr>
            <a:noAutofit/>
          </a:bodyPr>
          <a:lstStyle/>
          <a:p>
            <a:pPr algn="ctr"/>
            <a:r>
              <a:rPr lang="ru-RU" sz="2400" b="1" dirty="0" err="1">
                <a:solidFill>
                  <a:srgbClr val="002060"/>
                </a:solidFill>
              </a:rPr>
              <a:t>Давлат</a:t>
            </a:r>
            <a:r>
              <a:rPr lang="ru-RU" sz="2400" b="1" dirty="0">
                <a:solidFill>
                  <a:srgbClr val="002060"/>
                </a:solidFill>
              </a:rPr>
              <a:t> </a:t>
            </a:r>
            <a:r>
              <a:rPr lang="ru-RU" sz="2400" b="1" dirty="0" err="1">
                <a:solidFill>
                  <a:srgbClr val="002060"/>
                </a:solidFill>
              </a:rPr>
              <a:t>органи</a:t>
            </a:r>
            <a:r>
              <a:rPr lang="ru-RU" sz="2400" b="1" dirty="0">
                <a:solidFill>
                  <a:srgbClr val="002060"/>
                </a:solidFill>
              </a:rPr>
              <a:t> </a:t>
            </a:r>
            <a:r>
              <a:rPr lang="ru-RU" sz="2400" b="1" dirty="0" err="1">
                <a:solidFill>
                  <a:srgbClr val="002060"/>
                </a:solidFill>
              </a:rPr>
              <a:t>ёки</a:t>
            </a:r>
            <a:r>
              <a:rPr lang="ru-RU" sz="2400" b="1" dirty="0">
                <a:solidFill>
                  <a:srgbClr val="002060"/>
                </a:solidFill>
              </a:rPr>
              <a:t> </a:t>
            </a:r>
            <a:r>
              <a:rPr lang="ru-RU" sz="2400" b="1" dirty="0" err="1">
                <a:solidFill>
                  <a:srgbClr val="002060"/>
                </a:solidFill>
              </a:rPr>
              <a:t>бошқа</a:t>
            </a:r>
            <a:r>
              <a:rPr lang="ru-RU" sz="2400" b="1" dirty="0">
                <a:solidFill>
                  <a:srgbClr val="002060"/>
                </a:solidFill>
              </a:rPr>
              <a:t> </a:t>
            </a:r>
            <a:r>
              <a:rPr lang="ru-RU" sz="2400" b="1" dirty="0" err="1">
                <a:solidFill>
                  <a:srgbClr val="002060"/>
                </a:solidFill>
              </a:rPr>
              <a:t>ташкилот</a:t>
            </a:r>
            <a:r>
              <a:rPr lang="ru-RU" sz="2400" b="1" dirty="0">
                <a:solidFill>
                  <a:srgbClr val="002060"/>
                </a:solidFill>
              </a:rPr>
              <a:t> </a:t>
            </a:r>
            <a:r>
              <a:rPr lang="ru-RU" sz="2400" b="1" dirty="0" err="1">
                <a:solidFill>
                  <a:srgbClr val="002060"/>
                </a:solidFill>
              </a:rPr>
              <a:t>ходимининг</a:t>
            </a:r>
            <a:r>
              <a:rPr lang="ru-RU" sz="2400" b="1" dirty="0">
                <a:solidFill>
                  <a:srgbClr val="002060"/>
                </a:solidFill>
              </a:rPr>
              <a:t> </a:t>
            </a:r>
            <a:r>
              <a:rPr lang="ru-RU" sz="2400" b="1" dirty="0" err="1">
                <a:solidFill>
                  <a:srgbClr val="002060"/>
                </a:solidFill>
              </a:rPr>
              <a:t>манфаатлар</a:t>
            </a:r>
            <a:r>
              <a:rPr lang="ru-RU" sz="2400" b="1" dirty="0">
                <a:solidFill>
                  <a:srgbClr val="002060"/>
                </a:solidFill>
              </a:rPr>
              <a:t> </a:t>
            </a:r>
            <a:r>
              <a:rPr lang="ru-RU" sz="2400" b="1" dirty="0" err="1">
                <a:solidFill>
                  <a:srgbClr val="002060"/>
                </a:solidFill>
              </a:rPr>
              <a:t>тўқнашуви</a:t>
            </a:r>
            <a:r>
              <a:rPr lang="ru-RU" sz="2400" b="1" dirty="0">
                <a:solidFill>
                  <a:srgbClr val="002060"/>
                </a:solidFill>
              </a:rPr>
              <a:t> </a:t>
            </a:r>
            <a:r>
              <a:rPr lang="ru-RU" sz="2400" b="1" dirty="0" err="1">
                <a:solidFill>
                  <a:srgbClr val="002060"/>
                </a:solidFill>
              </a:rPr>
              <a:t>билан</a:t>
            </a:r>
            <a:r>
              <a:rPr lang="ru-RU" sz="2400" b="1" dirty="0">
                <a:solidFill>
                  <a:srgbClr val="002060"/>
                </a:solidFill>
              </a:rPr>
              <a:t> </a:t>
            </a:r>
            <a:r>
              <a:rPr lang="ru-RU" sz="2400" b="1" dirty="0" err="1">
                <a:solidFill>
                  <a:srgbClr val="002060"/>
                </a:solidFill>
              </a:rPr>
              <a:t>боғлиқ</a:t>
            </a:r>
            <a:r>
              <a:rPr lang="ru-RU" sz="2400" b="1" dirty="0">
                <a:solidFill>
                  <a:srgbClr val="002060"/>
                </a:solidFill>
              </a:rPr>
              <a:t> </a:t>
            </a:r>
            <a:r>
              <a:rPr lang="ru-RU" sz="2400" b="1" dirty="0" err="1">
                <a:solidFill>
                  <a:srgbClr val="002060"/>
                </a:solidFill>
              </a:rPr>
              <a:t>муносабатларни</a:t>
            </a:r>
            <a:r>
              <a:rPr lang="ru-RU" sz="2400" b="1" dirty="0">
                <a:solidFill>
                  <a:srgbClr val="002060"/>
                </a:solidFill>
              </a:rPr>
              <a:t> </a:t>
            </a:r>
            <a:r>
              <a:rPr lang="ru-RU" sz="2400" b="1" dirty="0" err="1">
                <a:solidFill>
                  <a:srgbClr val="002060"/>
                </a:solidFill>
              </a:rPr>
              <a:t>тартибга</a:t>
            </a:r>
            <a:r>
              <a:rPr lang="ru-RU" sz="2400" b="1" dirty="0">
                <a:solidFill>
                  <a:srgbClr val="002060"/>
                </a:solidFill>
              </a:rPr>
              <a:t> </a:t>
            </a:r>
            <a:r>
              <a:rPr lang="ru-RU" sz="2400" b="1" dirty="0" err="1">
                <a:solidFill>
                  <a:srgbClr val="002060"/>
                </a:solidFill>
              </a:rPr>
              <a:t>солиш</a:t>
            </a:r>
            <a:r>
              <a:rPr lang="ru-RU" sz="2400" b="1" dirty="0">
                <a:solidFill>
                  <a:srgbClr val="002060"/>
                </a:solidFill>
              </a:rPr>
              <a:t> </a:t>
            </a:r>
            <a:r>
              <a:rPr lang="ru-RU" sz="2400" b="1" dirty="0" err="1">
                <a:solidFill>
                  <a:srgbClr val="002060"/>
                </a:solidFill>
              </a:rPr>
              <a:t>чоғидаги</a:t>
            </a:r>
            <a:r>
              <a:rPr lang="ru-RU" sz="2400" b="1" dirty="0">
                <a:solidFill>
                  <a:srgbClr val="002060"/>
                </a:solidFill>
              </a:rPr>
              <a:t> </a:t>
            </a:r>
            <a:r>
              <a:rPr lang="ru-RU" sz="2400" b="1" dirty="0" err="1">
                <a:solidFill>
                  <a:srgbClr val="002060"/>
                </a:solidFill>
              </a:rPr>
              <a:t>ҳуқуқ</a:t>
            </a:r>
            <a:r>
              <a:rPr lang="ru-RU" sz="2400" b="1" dirty="0">
                <a:solidFill>
                  <a:srgbClr val="002060"/>
                </a:solidFill>
              </a:rPr>
              <a:t> </a:t>
            </a:r>
            <a:r>
              <a:rPr lang="ru-RU" sz="2400" b="1" dirty="0" err="1">
                <a:solidFill>
                  <a:srgbClr val="002060"/>
                </a:solidFill>
              </a:rPr>
              <a:t>ва</a:t>
            </a:r>
            <a:r>
              <a:rPr lang="ru-RU" sz="2400" b="1" dirty="0">
                <a:solidFill>
                  <a:srgbClr val="002060"/>
                </a:solidFill>
              </a:rPr>
              <a:t> </a:t>
            </a:r>
            <a:r>
              <a:rPr lang="ru-RU" sz="2400" b="1" dirty="0" err="1">
                <a:solidFill>
                  <a:srgbClr val="002060"/>
                </a:solidFill>
              </a:rPr>
              <a:t>мажбуриятлари</a:t>
            </a:r>
            <a:endParaRPr lang="en-US" sz="2400" b="1" dirty="0">
              <a:solidFill>
                <a:srgbClr val="002060"/>
              </a:solidFill>
            </a:endParaRPr>
          </a:p>
        </p:txBody>
      </p:sp>
      <p:sp>
        <p:nvSpPr>
          <p:cNvPr id="3" name="Donut 2"/>
          <p:cNvSpPr/>
          <p:nvPr/>
        </p:nvSpPr>
        <p:spPr>
          <a:xfrm>
            <a:off x="511635" y="1980695"/>
            <a:ext cx="3519523" cy="3519523"/>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02" name="Donut 101"/>
          <p:cNvSpPr/>
          <p:nvPr/>
        </p:nvSpPr>
        <p:spPr>
          <a:xfrm>
            <a:off x="320020" y="1805601"/>
            <a:ext cx="3871476" cy="3871476"/>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grpSp>
        <p:nvGrpSpPr>
          <p:cNvPr id="107" name="Group 106"/>
          <p:cNvGrpSpPr/>
          <p:nvPr/>
        </p:nvGrpSpPr>
        <p:grpSpPr>
          <a:xfrm>
            <a:off x="3301129" y="1146735"/>
            <a:ext cx="8895013" cy="1138773"/>
            <a:chOff x="4113734" y="1462930"/>
            <a:chExt cx="8897330" cy="1139070"/>
          </a:xfrm>
        </p:grpSpPr>
        <p:sp>
          <p:nvSpPr>
            <p:cNvPr id="4"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3" name="TextBox 12"/>
            <p:cNvSpPr txBox="1"/>
            <p:nvPr/>
          </p:nvSpPr>
          <p:spPr>
            <a:xfrm>
              <a:off x="5021580" y="1462930"/>
              <a:ext cx="7989484" cy="1139070"/>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ўз</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лавозим</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мажбуриятларини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хизмат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ваколатларини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виждонан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бажариши</a:t>
              </a:r>
              <a:endParaRPr lang="ru-RU" sz="1700" b="1" dirty="0">
                <a:solidFill>
                  <a:srgbClr val="0070C0"/>
                </a:solidFill>
                <a:latin typeface="Calibri" panose="020F0502020204030204" pitchFamily="34" charset="0"/>
                <a:ea typeface="Calibri" panose="020F0502020204030204" pitchFamily="34" charset="0"/>
              </a:endParaRPr>
            </a:p>
            <a:p>
              <a:pPr algn="ct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ва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уларнинг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бажарилишига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таъсир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кўрсатадиган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таъсир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кўрсатиши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мумкин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ўз</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шахсий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манфаатлари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билан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боғлиқ</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қандай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ҳаракатлардан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ўзини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тийиши</a:t>
              </a:r>
              <a:r>
                <a:rPr lang="ru-RU" sz="1700" b="1" dirty="0">
                  <a:solidFill>
                    <a:srgbClr val="0070C0"/>
                  </a:solidFill>
                  <a:latin typeface="Calibri" panose="020F0502020204030204" pitchFamily="34" charset="0"/>
                  <a:ea typeface="Calibri" panose="020F0502020204030204" pitchFamily="34" charset="0"/>
                </a:rPr>
                <a:t>;</a:t>
              </a:r>
            </a:p>
          </p:txBody>
        </p:sp>
        <p:sp>
          <p:nvSpPr>
            <p:cNvPr id="103"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6" name="Group 5"/>
          <p:cNvGrpSpPr/>
          <p:nvPr/>
        </p:nvGrpSpPr>
        <p:grpSpPr>
          <a:xfrm>
            <a:off x="4187040" y="2421142"/>
            <a:ext cx="7528238" cy="1129014"/>
            <a:chOff x="4878898" y="3243971"/>
            <a:chExt cx="7528238" cy="1129014"/>
          </a:xfrm>
        </p:grpSpPr>
        <p:sp>
          <p:nvSpPr>
            <p:cNvPr id="19"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1" name="TextBox 20"/>
            <p:cNvSpPr txBox="1"/>
            <p:nvPr/>
          </p:nvSpPr>
          <p:spPr>
            <a:xfrm>
              <a:off x="5883645" y="3366286"/>
              <a:ext cx="6523491" cy="877163"/>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лавозим</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мажбуриятларини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хизмат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ваколатларини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бажариш</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чоғида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манфаатлар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тўқнашувига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олиб</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келадиган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олиб</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келиши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мумкин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шахсий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манфаатдорликка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йўл</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қўймаслиги</a:t>
              </a:r>
              <a:r>
                <a:rPr lang="ru-RU" sz="1700" b="1" dirty="0">
                  <a:solidFill>
                    <a:srgbClr val="0070C0"/>
                  </a:solidFill>
                  <a:latin typeface="Calibri" panose="020F0502020204030204" pitchFamily="34" charset="0"/>
                  <a:ea typeface="Calibri" panose="020F0502020204030204" pitchFamily="34" charset="0"/>
                </a:rPr>
                <a:t>;</a:t>
              </a:r>
            </a:p>
          </p:txBody>
        </p:sp>
        <p:sp>
          <p:nvSpPr>
            <p:cNvPr id="105"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sp>
        <p:nvSpPr>
          <p:cNvPr id="18" name="Прямоугольник 1"/>
          <p:cNvSpPr>
            <a:spLocks noChangeArrowheads="1"/>
          </p:cNvSpPr>
          <p:nvPr/>
        </p:nvSpPr>
        <p:spPr bwMode="auto">
          <a:xfrm>
            <a:off x="1026980" y="2770960"/>
            <a:ext cx="24888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Tx/>
              <a:buNone/>
            </a:pPr>
            <a:r>
              <a:rPr lang="ru-RU" altLang="ru-RU" sz="2400" dirty="0" err="1">
                <a:solidFill>
                  <a:srgbClr val="002060"/>
                </a:solidFill>
                <a:cs typeface="Calibri" panose="020F0502020204030204" pitchFamily="34" charset="0"/>
              </a:rPr>
              <a:t>Давлат</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органининг</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ёки</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бошқа</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ташкилот</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ходимининг</a:t>
            </a:r>
            <a:r>
              <a:rPr lang="ru-RU" altLang="ru-RU" sz="2400" dirty="0">
                <a:solidFill>
                  <a:srgbClr val="002060"/>
                </a:solidFill>
                <a:cs typeface="Calibri" panose="020F0502020204030204" pitchFamily="34" charset="0"/>
              </a:rPr>
              <a:t> </a:t>
            </a:r>
            <a:r>
              <a:rPr lang="ru-RU" altLang="ru-RU" sz="2400" dirty="0" err="1">
                <a:solidFill>
                  <a:srgbClr val="002060"/>
                </a:solidFill>
                <a:cs typeface="Calibri" panose="020F0502020204030204" pitchFamily="34" charset="0"/>
              </a:rPr>
              <a:t>мажбуриятлари</a:t>
            </a:r>
            <a:r>
              <a:rPr lang="ru-RU" altLang="ru-RU" sz="2400" dirty="0">
                <a:solidFill>
                  <a:srgbClr val="002060"/>
                </a:solidFill>
                <a:cs typeface="Calibri" panose="020F0502020204030204" pitchFamily="34" charset="0"/>
              </a:rPr>
              <a:t>:</a:t>
            </a:r>
          </a:p>
        </p:txBody>
      </p:sp>
      <p:grpSp>
        <p:nvGrpSpPr>
          <p:cNvPr id="14" name="Group 5"/>
          <p:cNvGrpSpPr/>
          <p:nvPr/>
        </p:nvGrpSpPr>
        <p:grpSpPr>
          <a:xfrm>
            <a:off x="4187040" y="3723337"/>
            <a:ext cx="7528238" cy="1138773"/>
            <a:chOff x="4878898" y="3235481"/>
            <a:chExt cx="7528238" cy="1138773"/>
          </a:xfrm>
        </p:grpSpPr>
        <p:sp>
          <p:nvSpPr>
            <p:cNvPr id="15"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6" name="TextBox 15"/>
            <p:cNvSpPr txBox="1"/>
            <p:nvPr/>
          </p:nvSpPr>
          <p:spPr>
            <a:xfrm>
              <a:off x="5883645" y="3235481"/>
              <a:ext cx="6523491" cy="1138773"/>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мавжуд</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манфаатлар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тўқнашуви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юзага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келган</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тақдирда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ўз</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иш</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юритувидаги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ҳужжатлар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бўйича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қарор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қабул</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қилингунига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қадар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ўзининг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бевосита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раҳбарини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ташкилот</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раҳбари</a:t>
              </a:r>
              <a:r>
                <a:rPr lang="ru-RU" sz="1700" b="1" dirty="0">
                  <a:solidFill>
                    <a:srgbClr val="0070C0"/>
                  </a:solidFill>
                  <a:latin typeface="Calibri" panose="020F0502020204030204" pitchFamily="34" charset="0"/>
                  <a:ea typeface="Calibri" panose="020F0502020204030204" pitchFamily="34" charset="0"/>
                </a:rPr>
                <a:t> — </a:t>
              </a:r>
              <a:r>
                <a:rPr lang="ru-RU" sz="1700" b="1" dirty="0" err="1">
                  <a:solidFill>
                    <a:srgbClr val="0070C0"/>
                  </a:solidFill>
                  <a:latin typeface="Calibri" panose="020F0502020204030204" pitchFamily="34" charset="0"/>
                  <a:ea typeface="Calibri" panose="020F0502020204030204" pitchFamily="34" charset="0"/>
                </a:rPr>
                <a:t>юқори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турувчи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раҳбарни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махсус</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бўлинмани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хабардор</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қилиши</a:t>
              </a:r>
              <a:r>
                <a:rPr lang="ru-RU" sz="1700" b="1" dirty="0">
                  <a:solidFill>
                    <a:srgbClr val="0070C0"/>
                  </a:solidFill>
                  <a:latin typeface="Calibri" panose="020F0502020204030204" pitchFamily="34" charset="0"/>
                  <a:ea typeface="Calibri" panose="020F0502020204030204" pitchFamily="34" charset="0"/>
                </a:rPr>
                <a:t>;</a:t>
              </a:r>
            </a:p>
          </p:txBody>
        </p:sp>
        <p:sp>
          <p:nvSpPr>
            <p:cNvPr id="17"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ru-RU" sz="4399" kern="0" dirty="0">
                  <a:solidFill>
                    <a:schemeClr val="bg1"/>
                  </a:solidFill>
                  <a:latin typeface="Arial" pitchFamily="34" charset="0"/>
                  <a:cs typeface="Arial" pitchFamily="34" charset="0"/>
                </a:rPr>
                <a:t>3</a:t>
              </a:r>
              <a:endParaRPr lang="en-US" sz="4399" kern="0" dirty="0">
                <a:solidFill>
                  <a:schemeClr val="bg1"/>
                </a:solidFill>
                <a:latin typeface="Arial" pitchFamily="34" charset="0"/>
                <a:cs typeface="Arial" pitchFamily="34" charset="0"/>
              </a:endParaRPr>
            </a:p>
          </p:txBody>
        </p:sp>
      </p:grpSp>
      <p:grpSp>
        <p:nvGrpSpPr>
          <p:cNvPr id="20" name="Group 5"/>
          <p:cNvGrpSpPr/>
          <p:nvPr/>
        </p:nvGrpSpPr>
        <p:grpSpPr>
          <a:xfrm>
            <a:off x="3542212" y="5017697"/>
            <a:ext cx="7823312" cy="1129014"/>
            <a:chOff x="4878898" y="3243971"/>
            <a:chExt cx="7823312" cy="1129014"/>
          </a:xfrm>
        </p:grpSpPr>
        <p:sp>
          <p:nvSpPr>
            <p:cNvPr id="22"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3" name="TextBox 22"/>
            <p:cNvSpPr txBox="1"/>
            <p:nvPr/>
          </p:nvSpPr>
          <p:spPr>
            <a:xfrm>
              <a:off x="5883645" y="3366286"/>
              <a:ext cx="6818565" cy="877163"/>
            </a:xfrm>
            <a:prstGeom prst="rect">
              <a:avLst/>
            </a:prstGeom>
            <a:noFill/>
          </p:spPr>
          <p:txBody>
            <a:bodyPr wrap="square" rtlCol="0" anchor="ctr">
              <a:spAutoFit/>
            </a:bodyPr>
            <a:lstStyle/>
            <a:p>
              <a:pPr algn="ctr"/>
              <a:r>
                <a:rPr lang="ru-RU" sz="1700" b="1" dirty="0" err="1">
                  <a:solidFill>
                    <a:srgbClr val="0070C0"/>
                  </a:solidFill>
                  <a:latin typeface="Calibri" panose="020F0502020204030204" pitchFamily="34" charset="0"/>
                  <a:ea typeface="Calibri" panose="020F0502020204030204" pitchFamily="34" charset="0"/>
                </a:rPr>
                <a:t>ўзининг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бевосита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бўйсунувидаги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ходимларни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бошқа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ходимларни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бевосита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ёки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билвосита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ўзининг</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шахсий</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манфаатларини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кўзловчи</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ҳаракатларга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ҳаракатсизликка</a:t>
              </a:r>
              <a:r>
                <a:rPr lang="ru-RU" sz="1700" b="1" dirty="0">
                  <a:solidFill>
                    <a:srgbClr val="0070C0"/>
                  </a:solidFill>
                  <a:latin typeface="Calibri" panose="020F0502020204030204" pitchFamily="34" charset="0"/>
                  <a:ea typeface="Calibri" panose="020F0502020204030204" pitchFamily="34" charset="0"/>
                </a:rPr>
                <a:t>) </a:t>
              </a:r>
              <a:r>
                <a:rPr lang="ru-RU" sz="1700" b="1" dirty="0" err="1">
                  <a:solidFill>
                    <a:srgbClr val="0070C0"/>
                  </a:solidFill>
                  <a:latin typeface="Calibri" panose="020F0502020204030204" pitchFamily="34" charset="0"/>
                  <a:ea typeface="Calibri" panose="020F0502020204030204" pitchFamily="34" charset="0"/>
                </a:rPr>
                <a:t>мажбурламаслиги</a:t>
              </a:r>
              <a:r>
                <a:rPr lang="ru-RU" sz="1700" b="1" dirty="0">
                  <a:solidFill>
                    <a:srgbClr val="0070C0"/>
                  </a:solidFill>
                  <a:latin typeface="Calibri" panose="020F0502020204030204" pitchFamily="34" charset="0"/>
                  <a:ea typeface="Calibri" panose="020F0502020204030204" pitchFamily="34" charset="0"/>
                </a:rPr>
                <a:t>;</a:t>
              </a:r>
            </a:p>
          </p:txBody>
        </p:sp>
        <p:sp>
          <p:nvSpPr>
            <p:cNvPr id="24"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ru-RU" sz="4399" kern="0" dirty="0">
                  <a:solidFill>
                    <a:schemeClr val="bg1"/>
                  </a:solidFill>
                  <a:latin typeface="Arial" pitchFamily="34" charset="0"/>
                  <a:cs typeface="Arial" pitchFamily="34" charset="0"/>
                </a:rPr>
                <a:t>4</a:t>
              </a:r>
              <a:endParaRPr lang="en-US" sz="4399" kern="0" dirty="0">
                <a:solidFill>
                  <a:schemeClr val="bg1"/>
                </a:solidFill>
                <a:latin typeface="Arial" pitchFamily="34" charset="0"/>
                <a:cs typeface="Arial" pitchFamily="34" charset="0"/>
              </a:endParaRPr>
            </a:p>
          </p:txBody>
        </p:sp>
      </p:grpSp>
      <p:sp>
        <p:nvSpPr>
          <p:cNvPr id="25" name="Прямоугольник 24"/>
          <p:cNvSpPr/>
          <p:nvPr/>
        </p:nvSpPr>
        <p:spPr>
          <a:xfrm>
            <a:off x="7513776" y="6295077"/>
            <a:ext cx="4083527" cy="369332"/>
          </a:xfrm>
          <a:prstGeom prst="rect">
            <a:avLst/>
          </a:prstGeom>
        </p:spPr>
        <p:txBody>
          <a:bodyPr wrap="square">
            <a:spAutoFit/>
          </a:bodyPr>
          <a:lstStyle/>
          <a:p>
            <a:pPr algn="ctr"/>
            <a:r>
              <a:rPr lang="uz-Cyrl-UZ" i="1" dirty="0">
                <a:cs typeface="Calibri" panose="020F0502020204030204" pitchFamily="34" charset="0"/>
              </a:rPr>
              <a:t>Қонуннинг 6-моддаси </a:t>
            </a:r>
            <a:endParaRPr lang="ru-RU" b="1" dirty="0">
              <a:solidFill>
                <a:srgbClr val="0070C0"/>
              </a:solidFill>
              <a:cs typeface="Calibri" panose="020F0502020204030204" pitchFamily="34" charset="0"/>
            </a:endParaRPr>
          </a:p>
        </p:txBody>
      </p:sp>
    </p:spTree>
    <p:extLst>
      <p:ext uri="{BB962C8B-B14F-4D97-AF65-F5344CB8AC3E}">
        <p14:creationId xmlns:p14="http://schemas.microsoft.com/office/powerpoint/2010/main" val="67014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15617</TotalTime>
  <Words>2356</Words>
  <Application>Microsoft Office PowerPoint</Application>
  <PresentationFormat>Широкоэкранный</PresentationFormat>
  <Paragraphs>192</Paragraphs>
  <Slides>25</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Calibri Light</vt:lpstr>
      <vt:lpstr>Century Gothic</vt:lpstr>
      <vt:lpstr>Times New Roman</vt:lpstr>
      <vt:lpstr>Метрополия</vt:lpstr>
      <vt:lpstr>Презентация PowerPoint</vt:lpstr>
      <vt:lpstr>Қонуннинг мақсади ва амал қилиш соҳаси</vt:lpstr>
      <vt:lpstr>Презентация PowerPoint</vt:lpstr>
      <vt:lpstr>Презентация PowerPoint</vt:lpstr>
      <vt:lpstr>Презентация PowerPoint</vt:lpstr>
      <vt:lpstr>Презентация PowerPoint</vt:lpstr>
      <vt:lpstr>Презентация PowerPoint</vt:lpstr>
      <vt:lpstr>Давлат органи ёки бошқа ташкилот ходимининг манфаатлар тўқнашуви билан боғлиқ муносабатларни тартибга солиш чоғидаги ҳуқуқ ва мажбуриятлари</vt:lpstr>
      <vt:lpstr>Давлат органи ёки бошқа ташкилот ходимининг манфаатлар тўқнашуви билан боғлиқ муносабатларни тартибга солиш чоғидаги ҳуқуқ ва мажбуриятлари</vt:lpstr>
      <vt:lpstr>Давлат органи ёки бошқа ташкилот ходимининг манфаатлар тўқнашуви билан боғлиқ муносабатларни тартибга солиш чоғидаги ҳуқуқ ва мажбуриятлари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Эҳтимолий манфаатлар тўқнашуви тўғрисидаги декларация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ЭЪТИБОРИНГИЗ УЧУН РАҲМАТ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Sagdullayev Shuhrat Murodullayevich</cp:lastModifiedBy>
  <cp:revision>1419</cp:revision>
  <cp:lastPrinted>2020-09-25T04:01:37Z</cp:lastPrinted>
  <dcterms:created xsi:type="dcterms:W3CDTF">2020-08-11T06:58:26Z</dcterms:created>
  <dcterms:modified xsi:type="dcterms:W3CDTF">2024-07-16T09:38:36Z</dcterms:modified>
</cp:coreProperties>
</file>