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3" r:id="rId4"/>
    <p:sldId id="262" r:id="rId5"/>
    <p:sldId id="263" r:id="rId6"/>
    <p:sldId id="278" r:id="rId7"/>
    <p:sldId id="264" r:id="rId8"/>
    <p:sldId id="280" r:id="rId9"/>
    <p:sldId id="281" r:id="rId10"/>
    <p:sldId id="265" r:id="rId11"/>
    <p:sldId id="266" r:id="rId12"/>
    <p:sldId id="285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84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5D622CA-72F4-4EA1-9CAB-6DC4919414B9}">
          <p14:sldIdLst>
            <p14:sldId id="256"/>
            <p14:sldId id="282"/>
            <p14:sldId id="283"/>
            <p14:sldId id="262"/>
            <p14:sldId id="263"/>
            <p14:sldId id="278"/>
            <p14:sldId id="264"/>
            <p14:sldId id="280"/>
            <p14:sldId id="281"/>
            <p14:sldId id="265"/>
            <p14:sldId id="266"/>
            <p14:sldId id="285"/>
            <p14:sldId id="267"/>
            <p14:sldId id="268"/>
            <p14:sldId id="279"/>
            <p14:sldId id="269"/>
            <p14:sldId id="270"/>
            <p14:sldId id="271"/>
            <p14:sldId id="272"/>
            <p14:sldId id="273"/>
            <p14:sldId id="274"/>
            <p14:sldId id="284"/>
            <p14:sldId id="276"/>
          </p14:sldIdLst>
        </p14:section>
        <p14:section name="Раздел без заголовка" id="{03CCC014-8CE4-487B-9C31-B06F8E536B7C}">
          <p14:sldIdLst/>
        </p14:section>
        <p14:section name="Раздел без заголовка" id="{2D9BCDD2-70E7-4355-8172-8DA0DE7DFB6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EE3C-FC13-42E8-9914-CDB662F61E17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B0E6-5109-4809-A931-5EB5D4D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4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2B0E6-5109-4809-A931-5EB5D4D4BC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8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2B0E6-5109-4809-A931-5EB5D4D4BC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9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5EDF5-D718-4D9D-96FE-4FC618372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8FE529-8207-460C-8DA0-74A215E3B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37A2A-AE65-4526-8675-7A264C02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2E54A-A6EF-4823-9F9C-60A068F7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1F45A-22E7-450B-93B8-7D1AAE30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2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8C94E-B501-4AB6-9282-E4D44753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D699E-4DBA-405F-B1F8-82038142E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00278-8493-4288-8179-97D3AFD1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01E69C-E7DE-4EC0-99FB-FB814090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DE6C5-116E-4CCB-A70A-25142810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F5DD0-09AF-4886-9D4D-5D0604F6F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03623-0E66-4FBB-950D-E4F896CCD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539B7-D785-417F-8F97-E3821489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11C2-D1AA-4689-8978-255ABA9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4A672-0C87-4894-8D74-50516090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6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9796D-66F7-448C-BB6D-0874E83B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F350C-AF4F-48D5-986F-AF7AF4A4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35505-7BD1-4595-A7CC-5A2F36D9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E4553-3CFE-404D-92D3-9386DCF8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C983F-8346-4D98-AB75-33FBDB2F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5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C89DA-D6D1-4F14-8FBD-86DFF58C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99877-D354-4073-A41E-1C68B460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576B7-D06B-4CB7-BE34-580081B1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5C8D2-245E-4F9D-8FFF-6EAAA5A8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683B7-FF9B-488A-832D-85BAE1B3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46F4-76FB-4E2A-80B9-E7E22F41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D4D52-31EC-4117-A539-9F758520C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065656-C1BE-4ADB-925D-793AA80B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244FC4-7279-499C-8EB6-04CACE89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C3A4E9-49E0-4E44-8B94-D20EED35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B163FD-2867-4FC2-B6F1-1FE459D3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2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179F8-5998-4A23-A7BA-C1C70CC4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D91BEB-07F7-4950-B842-A49DFF71C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F2FA36-2A30-4E85-A6C2-F46BA018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0A0274-322F-4C4B-8856-4851294FE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3BB4B6-9CD3-4FF8-AB4D-61EAF937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2F8A5-2ACB-4525-A912-2B44A5AE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E654E-277D-4FFF-93C1-4A57DEDC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17DE2B-EBBF-4C5E-BDB1-99076AC3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2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268B6-980A-4CE4-BE42-A8D5E6DC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8E2E85-CD11-4DA4-A803-922546FA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047177-D93F-48C9-8A3C-1F077BAF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E6A45F-CC8E-44E6-BF6C-8537417A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1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20BBF8-FEAC-4E2E-A0AD-57404E5D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8251C8-97E1-4D10-9B98-D63F61E1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6E1006-8739-4098-A41F-493245D2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9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0AC27-D576-4BE7-B4D6-0824A253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6A2B6-961B-411D-B736-B29A3521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62703-7AE8-4782-8610-E98C3115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ECC25-A500-43AB-8292-E4595C77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0875A-C390-43CF-9754-F1A87BB9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D846BF-0514-4AA3-8A81-00D23ACD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8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2F667-10F2-41E6-8BB0-18E61E1A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97BFA0-766D-4EB2-969B-4DFAD03C4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5D63A6-753D-424C-838A-F70BC0E92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EC3532-F280-4DE4-A1E0-89162F06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F620D-69E3-40DA-92F5-8CF374E7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8442BD-266C-4181-82B3-DB5BE394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0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E1035-EF02-406F-991D-8D1236DB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3BF7DB-CBCC-4BF1-8A5B-E2913B055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57247-16F3-4582-91A8-33FB7372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6FD8-E948-479C-90D1-844E229415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25D7C-5AE2-4058-BDD0-AFF6ECA75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6E4C0-CD10-494A-B9B4-F6F4E0BC8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BA68-522A-4170-8002-E33042CEB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0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ноября – День принятия государственного флага Республики Узбекистан! -  Ташкентский филиал Российского Экономического Университета имени  Г.В.Плеханова">
            <a:extLst>
              <a:ext uri="{FF2B5EF4-FFF2-40B4-BE49-F238E27FC236}">
                <a16:creationId xmlns:a16="http://schemas.microsoft.com/office/drawing/2014/main" id="{24B57B57-85B9-4619-8418-BF5C3375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802" y="248112"/>
            <a:ext cx="1387164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F9F57-E751-4AC7-9AB5-111CC67CAF94}"/>
              </a:ext>
            </a:extLst>
          </p:cNvPr>
          <p:cNvSpPr txBox="1"/>
          <p:nvPr/>
        </p:nvSpPr>
        <p:spPr>
          <a:xfrm>
            <a:off x="8998324" y="6350039"/>
            <a:ext cx="3339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Махсуддинов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С.Э.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20418-00CA-49F9-BAD8-064459368D87}"/>
              </a:ext>
            </a:extLst>
          </p:cNvPr>
          <p:cNvSpPr txBox="1"/>
          <p:nvPr/>
        </p:nvSpPr>
        <p:spPr>
          <a:xfrm>
            <a:off x="514905" y="340187"/>
            <a:ext cx="98548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Республики Узбекистан</a:t>
            </a:r>
            <a:r>
              <a:rPr lang="ru-RU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конфликте интересов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Законодательной палатой 25 октября 2022 года.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Одобрен Сенатом 1 июня 2023 года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к организуют исполнение Закона «О конфликте интересов» | NORMA.UZ">
            <a:extLst>
              <a:ext uri="{FF2B5EF4-FFF2-40B4-BE49-F238E27FC236}">
                <a16:creationId xmlns:a16="http://schemas.microsoft.com/office/drawing/2014/main" id="{A35E91E1-C1B6-411D-BC57-CBFCEC23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3" y="1397106"/>
            <a:ext cx="6145716" cy="40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НФЛИКТ ИНТЕРЕСОВ ПЕДАГОГА |">
            <a:extLst>
              <a:ext uri="{FF2B5EF4-FFF2-40B4-BE49-F238E27FC236}">
                <a16:creationId xmlns:a16="http://schemas.microsoft.com/office/drawing/2014/main" id="{EE79B480-22AE-49B7-ACBE-7D64E324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88" y="1397106"/>
            <a:ext cx="4518212" cy="40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9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78B655-0EB1-4166-AA99-009C7DC5D2AB}"/>
              </a:ext>
            </a:extLst>
          </p:cNvPr>
          <p:cNvSpPr txBox="1"/>
          <p:nvPr/>
        </p:nvSpPr>
        <p:spPr>
          <a:xfrm>
            <a:off x="293717" y="202264"/>
            <a:ext cx="116045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государственного органа или иной организации обязан: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добросовестно выполнять свои обязанности или служебные полномочия и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воздерживаться от любых действий, связанных с его личными интересами, которые влияют или могут повлиять на их выполнение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допускать личной заинтересованности, которая приводит или может привести к конфликту интересов (КИ) при выполнении должностных обязанностей или служебных полномочий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случае возникновения реального КИ уведомлять своего непосредственного руководителя или специальное подразделение до принятия решения по документам, находящимся в его делопроизводстве;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принуждать находящихся в его непосредственном подчинении сотрудников или иных сотрудников к действиям (бездействию) прямо или косвенно преследующих его личные интересы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сообщать об известных ему случаях КИ в отношении других сотрудников;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предоставлять сведения по запросу специального подразделения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урегулирования потенциальных КИ.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Сотрудник госоргана или иной организации может иметь иные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 и нести другие обязанности в соответствии с законодательством.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420B39-BC19-47A6-BC17-74E02D4D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7" y="4665082"/>
            <a:ext cx="5174754" cy="2039378"/>
          </a:xfrm>
          <a:prstGeom prst="rect">
            <a:avLst/>
          </a:prstGeom>
        </p:spPr>
      </p:pic>
      <p:pic>
        <p:nvPicPr>
          <p:cNvPr id="6146" name="Picture 2" descr="Что такое совесть? — Еврейский Мир">
            <a:extLst>
              <a:ext uri="{FF2B5EF4-FFF2-40B4-BE49-F238E27FC236}">
                <a16:creationId xmlns:a16="http://schemas.microsoft.com/office/drawing/2014/main" id="{1E4A1DCC-2730-4DE2-8F5A-2EB98377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09" y="4657269"/>
            <a:ext cx="3119337" cy="20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овесть (Открытка 833): Бесплатные картинки • Открытки Топ">
            <a:extLst>
              <a:ext uri="{FF2B5EF4-FFF2-40B4-BE49-F238E27FC236}">
                <a16:creationId xmlns:a16="http://schemas.microsoft.com/office/drawing/2014/main" id="{4D2BB329-14AF-490F-8B11-BE3FFAB6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46" y="3149120"/>
            <a:ext cx="3119337" cy="35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5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нак запрета иллюстрация штока. иллюстрации насчитывающей ...">
            <a:extLst>
              <a:ext uri="{FF2B5EF4-FFF2-40B4-BE49-F238E27FC236}">
                <a16:creationId xmlns:a16="http://schemas.microsoft.com/office/drawing/2014/main" id="{585FF140-086E-4AC3-92A3-C0F725A4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26" y="554940"/>
            <a:ext cx="6591200" cy="62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C5207-55D5-4E43-AF36-E3452604085D}"/>
              </a:ext>
            </a:extLst>
          </p:cNvPr>
          <p:cNvSpPr txBox="1"/>
          <p:nvPr/>
        </p:nvSpPr>
        <p:spPr>
          <a:xfrm>
            <a:off x="385156" y="339383"/>
            <a:ext cx="11421687" cy="606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КИ сотрудник не вправе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получать личную выгоду путем злоупотребления служебным положением;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скрывать сведения либо предоставлять заведомо ложную или недостоверную информацию при раскрытии информации о КИ;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по совместительству в организациях, одна из которых подчинена или подконтрольна другой, за исключением случаев, предусмотренных законодательством;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учредителем (акционером, участником) коммерческих организаций, за исключением случаев владения до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свободно обращающихся акций акционерных обществ;</a:t>
            </a:r>
          </a:p>
          <a:p>
            <a:pPr algn="just"/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владеть акциями или долями в уставном фон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дп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ринимательской деятельности, где он осуществляет трудовую (служебную)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быть членом органа управления данных субъектов предпринимательской деятельности, за искл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ючение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 случаев, предусмотренных в законах РУз и решениях Президента РУз или когда это является его должностными обязанностями в соответствии с законодательством;</a:t>
            </a: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участвовать в качестве представителя в рассмотрении дел, касающихся его или связанных с ним лиц, в государственных органах или иных организациях, где он сам осуществляет трудовую (служебную) деятельность, если в соответствии с законодательством он не является законным представителем.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8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нак запрета иллюстрация штока. иллюстрации насчитывающей ...">
            <a:extLst>
              <a:ext uri="{FF2B5EF4-FFF2-40B4-BE49-F238E27FC236}">
                <a16:creationId xmlns:a16="http://schemas.microsoft.com/office/drawing/2014/main" id="{284E2D37-36B7-45D3-A4A2-ED76FCB5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00" y="466164"/>
            <a:ext cx="6591200" cy="62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7F98D-7E1E-48BC-96A3-053C0DAFE658}"/>
              </a:ext>
            </a:extLst>
          </p:cNvPr>
          <p:cNvSpPr txBox="1"/>
          <p:nvPr/>
        </p:nvSpPr>
        <p:spPr>
          <a:xfrm>
            <a:off x="358587" y="502025"/>
            <a:ext cx="11438965" cy="582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КИ сотрудник не вправе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участвовать в покупке или получении в аренду имущества организации, где он сам осуществляет трудовую (служебную) деятельность.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Сотрудник, с которым был прекращен трудовой договор или уволенный со службы, в течение 2 лет принимается на работу организациями, над которыми он прямо или косвенно осуществлял контроль в последнем месте работы, на основании заключения должностного лица, осуществляющего функции подразделения антикоррупционного контроля организации, где он сам осуществлял трудовую (служебную) деятельность.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целей настоящего Закона под словом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«контроль»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настоящей статье признается право сотрудника проверять деятельность соответствующей организации лично или через лицо, находящееся в его подчинении, либо применять в отношении ее любые льготы (преференции), установленные законодательством, или привлекать ее к любой ответственности (инициировать привлечение к ответственности), либо выдавать ей лицензии и другие документы разрешительного характера (принимать уведомления).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специфики должностных обязанностей или служебных полномочий сотрудника к нему могут быть применены иные ограничения, установленные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182581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D807DE-1BA7-4923-9C14-13B738F378A3}"/>
              </a:ext>
            </a:extLst>
          </p:cNvPr>
          <p:cNvSpPr txBox="1"/>
          <p:nvPr/>
        </p:nvSpPr>
        <p:spPr>
          <a:xfrm>
            <a:off x="252152" y="190500"/>
            <a:ext cx="1168769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Агентство по противодействию коррупции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специально уполномоченным государственным органом в сфере регулирования отношений, связанных с КИ (далее — специально уполномоченный государственный орган).</a:t>
            </a:r>
          </a:p>
          <a:p>
            <a:pPr algn="just"/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 уполномоченный государственный орган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запрашивает и изучает информацию и материалы, связанные с КИ, от госорганов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координирует их деятельность в сфере урегулирования отношений, связанных с КИ;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изучает деятельность госорганов в сфере урегулирования отношений, связанных с КИ;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выявлении обстоятельств, связанных с КИ, вносит в госорганы представление о прекращении сделки, изменении или отмене решения либо вносит в суд иск о признании их недействительными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утверждает типовые формы Реестра учета КИ, уведомления о реальном КИ и декларации о потенциальном КИ;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 за достижением полного возмещения ущерба интересам граждан, организаций, общества или государства причиненных в результате 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соответствии с законодательством об административной ответственности составляет протокол об административном правонарушении, связанном с несоблюдением требований законодательства о КИ и направляет его для рассмотрения в суд.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ротиводействие коррупции / Университет">
            <a:extLst>
              <a:ext uri="{FF2B5EF4-FFF2-40B4-BE49-F238E27FC236}">
                <a16:creationId xmlns:a16="http://schemas.microsoft.com/office/drawing/2014/main" id="{D9B7EE8F-E2CA-474C-BEB6-8D001D29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3" y="940921"/>
            <a:ext cx="3908612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AE1D9-5CE4-436C-BAD6-C26202F4F099}"/>
              </a:ext>
            </a:extLst>
          </p:cNvPr>
          <p:cNvSpPr txBox="1"/>
          <p:nvPr/>
        </p:nvSpPr>
        <p:spPr>
          <a:xfrm>
            <a:off x="368531" y="3255241"/>
            <a:ext cx="116162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принимает меры по обеспечению соблюдения сотрудником государственного органа требований, установленных настоящим Законом;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рассматривает вопросы о достаточности (правильности) мер, принимаемых по урегулированию КИ;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осуществляет коллегиальный контроль за случаями, связанными с реальным КИ;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служебной проверки выносит заключение о наличии (отсутствии) нарушений требований, установленных настоящим Законом, сотрудниками государственного органа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вносит руководителю государственного органа предложение о привлечении к ответственности сотрудника, не сообщившего о КИ, предоставившего заведомо ложную или недостоверную информацию либо скрывшего такую информацию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Комиссия по этике может осуществлять и иные полномочия в соответствии с законодательством.</a:t>
            </a:r>
          </a:p>
        </p:txBody>
      </p:sp>
      <p:pic>
        <p:nvPicPr>
          <p:cNvPr id="4" name="Picture 2" descr="Legal dispute over money. A court case. Plaintiff and defendant on scales and a bag with euro money. Search for a compromise. Mediation of conflicting parties. Business partnership.">
            <a:extLst>
              <a:ext uri="{FF2B5EF4-FFF2-40B4-BE49-F238E27FC236}">
                <a16:creationId xmlns:a16="http://schemas.microsoft.com/office/drawing/2014/main" id="{974D8868-5B92-438C-A7A7-90B274060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3"/>
          <a:stretch/>
        </p:blipFill>
        <p:spPr bwMode="auto">
          <a:xfrm>
            <a:off x="368531" y="183596"/>
            <a:ext cx="3803317" cy="27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CC5D1-4EA2-4445-A465-D32F05A3137E}"/>
              </a:ext>
            </a:extLst>
          </p:cNvPr>
          <p:cNvSpPr txBox="1"/>
          <p:nvPr/>
        </p:nvSpPr>
        <p:spPr>
          <a:xfrm>
            <a:off x="4318037" y="183596"/>
            <a:ext cx="740423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требований настоящего Закона сотрудником государственного органа или иной организации осуществляет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Комиссия по этике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созданная в этом государственном органе или иной организации.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обеспечивает Комиссия по этике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опросительный знак, Вопросительный знак png | PNGEgg">
            <a:extLst>
              <a:ext uri="{FF2B5EF4-FFF2-40B4-BE49-F238E27FC236}">
                <a16:creationId xmlns:a16="http://schemas.microsoft.com/office/drawing/2014/main" id="{2742B979-0BB9-43A2-8F09-F80C6691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70" y="1769283"/>
            <a:ext cx="1603467" cy="12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9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0AD7DBF-FE61-46D0-8100-5769C4EE4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97444"/>
              </p:ext>
            </p:extLst>
          </p:nvPr>
        </p:nvGraphicFramePr>
        <p:xfrm>
          <a:off x="143435" y="1559859"/>
          <a:ext cx="11725835" cy="4391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883">
                  <a:extLst>
                    <a:ext uri="{9D8B030D-6E8A-4147-A177-3AD203B41FA5}">
                      <a16:colId xmlns:a16="http://schemas.microsoft.com/office/drawing/2014/main" val="3621354532"/>
                    </a:ext>
                  </a:extLst>
                </a:gridCol>
                <a:gridCol w="4189305">
                  <a:extLst>
                    <a:ext uri="{9D8B030D-6E8A-4147-A177-3AD203B41FA5}">
                      <a16:colId xmlns:a16="http://schemas.microsoft.com/office/drawing/2014/main" val="2245522196"/>
                    </a:ext>
                  </a:extLst>
                </a:gridCol>
                <a:gridCol w="3984208">
                  <a:extLst>
                    <a:ext uri="{9D8B030D-6E8A-4147-A177-3AD203B41FA5}">
                      <a16:colId xmlns:a16="http://schemas.microsoft.com/office/drawing/2014/main" val="3803385633"/>
                    </a:ext>
                  </a:extLst>
                </a:gridCol>
                <a:gridCol w="3014439">
                  <a:extLst>
                    <a:ext uri="{9D8B030D-6E8A-4147-A177-3AD203B41FA5}">
                      <a16:colId xmlns:a16="http://schemas.microsoft.com/office/drawing/2014/main" val="129617352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т/р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Ф.И.Ш.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Лавозими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Комиссиядаги лавозими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850343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Бимурзаев Гани Амиргалиевич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Директор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Комиссия  раиси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76319"/>
                  </a:ext>
                </a:extLst>
              </a:tr>
              <a:tr h="682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Охунов Фаррух Абдукаххорович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Илмий ишлар ва иновациялар бўйича директор ўринбосари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Комиссия раиси ўринбосари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151680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Мавлонов Аслан Акрамович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Директорни бош маслахатчиси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Комиссия аъзоси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806316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Орипжанов Тулкин Хакимович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Касаба уюшмаси раиси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Комиссия аъзоси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298568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5.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Шин Людмила Валентиновна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Инсон ресурсларини бошқариш бўлим бошлиғи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Комиссия аъзоси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638648"/>
                  </a:ext>
                </a:extLst>
              </a:tr>
              <a:tr h="682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6.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Махсуддинов Самаридин Эркинович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Коррупцияга қарши ички назорат бўйича етакчи мутахассис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Комиссия аъзоси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030416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7.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Мирхадимов Мирсаид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>
                          <a:effectLst/>
                        </a:rPr>
                        <a:t>Ижро-интизоми назорати бўйича етакчи мутахассис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z-Cyrl-UZ" sz="2000" dirty="0">
                          <a:effectLst/>
                        </a:rPr>
                        <a:t>Комиссия котиби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681932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4685114-6518-428F-9632-75932A22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35" y="166986"/>
            <a:ext cx="12048565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ГИДРОИНГЕО </a:t>
            </a:r>
            <a:r>
              <a:rPr kumimoji="0" lang="ru-RU" altLang="zh-CN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институтининг</a:t>
            </a:r>
            <a:r>
              <a:rPr kumimoji="0" lang="ru-RU" altLang="zh-CN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kumimoji="0" lang="ru-RU" altLang="zh-CN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kumimoji="0" lang="ru-RU" altLang="zh-CN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2023 </a:t>
            </a:r>
            <a:r>
              <a:rPr kumimoji="0" lang="ru-RU" altLang="zh-CN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йил</a:t>
            </a:r>
            <a:r>
              <a:rPr kumimoji="0" lang="ru-RU" altLang="zh-CN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____ </a:t>
            </a:r>
            <a:r>
              <a:rPr kumimoji="0" lang="ru-RU" altLang="zh-CN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майдаги</a:t>
            </a:r>
            <a:r>
              <a:rPr kumimoji="0" lang="ru-RU" altLang="zh-CN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_____-сон </a:t>
            </a:r>
            <a:r>
              <a:rPr kumimoji="0" lang="ru-RU" altLang="zh-CN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буйруғига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14-илова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ГИДРОИНГЕО институтининг 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Одоб-ахлоқ комиссияси 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ТАРКИБИ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z-Cyrl-UZ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z-Cyrl-UZ" altLang="zh-CN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Изoҳ: Комиссия аъзолари бошқа лавозимга ўтган тақдирда, унинг таркибига ушбу лавозимга янгидан тайинланган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ёки унинг вазифаси юклатилган шахслар киритилади.</a:t>
            </a:r>
            <a:endParaRPr kumimoji="0" lang="uz-Cyrl-U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0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869354-7534-4EEF-B931-E2B3A9275DC5}"/>
              </a:ext>
            </a:extLst>
          </p:cNvPr>
          <p:cNvSpPr txBox="1"/>
          <p:nvPr/>
        </p:nvSpPr>
        <p:spPr>
          <a:xfrm>
            <a:off x="199255" y="497408"/>
            <a:ext cx="114549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о КИ осуществляется путем представления сотрудником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уведомления о реальном 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Декларации о потенциальном КИ.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Уведомление о реальном КИ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 содержать следующие сведения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ФИО и должность сотрудника госоргана, сообщающего о реальном КИ, а также персональный идентификационный номер (ПИН) физического лица;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ФИО близкого родственника сотрудника госоргана, с которым возникает КИ, ПИН физического лица (при наличии) или наименование связанного лица сотрудника госоргана и его идентификационный номер налогоплательщика;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реальном КИ.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Уведомление о реальном КИ должно содержать указание на принятые меры по урегулированию КИ, удостоверено собственноручной подписью или электронной цифровой подписью сотрудника госоргана или иной организации и (или) его непосредственным руководителем (в отдельных случаях — его заместителем).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работу приняты близкие родственники с непосредственной подчиненностью или к его работе на основании гражданско-правового договора привлечены связанные с ним лица;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участвует в принятии решений по вопросам, касающимся связанных с ним лиц;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ему стало известно о любых иных реальных КИ.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3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76043E-CB8A-4C55-9AB6-66A0AA07FA10}"/>
              </a:ext>
            </a:extLst>
          </p:cNvPr>
          <p:cNvSpPr txBox="1"/>
          <p:nvPr/>
        </p:nvSpPr>
        <p:spPr>
          <a:xfrm>
            <a:off x="268778" y="199507"/>
            <a:ext cx="1165444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уведомления о реальном КИ</a:t>
            </a:r>
          </a:p>
          <a:p>
            <a:pPr algn="just"/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Руководящий сотрудник госоргана и руководитель спецподразделения считаются ответственными за урегулирование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обязаны в течение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рабочего дня предоставить спецподразделению информацию о принятых в рамках его полномочий мерах по урегулированию реального КИ.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Спецподразделение в течение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дней представляет информацию в Комиссию по этике для рассмотрения вопроса о достаточности (правильности) принятых мер.</a:t>
            </a: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Декларация о потенциальном КИ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содержать следующие сведения: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 сотрудника и его ФИО, а также его ПИН физического лица;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ФИО близких родственников сотрудника, их ПИН физического лица (при его наличии), а также место работы и должность;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официальное наименование акционерного общества, акционером которого является сотрудник, или его близкие родственники и его ПИН налогоплательщика;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официальное наименование юридического лица, учредителем (участником), членом органа управления которого являются близкие родственники сотрудника, а также его ПИН.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Декларация о потенциальном КИ должна быть удостоверена собственноручной подписью или электронной цифровой подписью, заполнившим ее сотрудником.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3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C58E29-3F8F-467F-9008-2C3630F92900}"/>
              </a:ext>
            </a:extLst>
          </p:cNvPr>
          <p:cNvSpPr txBox="1"/>
          <p:nvPr/>
        </p:nvSpPr>
        <p:spPr>
          <a:xfrm>
            <a:off x="4831882" y="498764"/>
            <a:ext cx="6955564" cy="171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государственного органа или иной организации при изменении персональных данных должен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заполнить и предоставить Декларацию о потенциальном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конфликте интересов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специальное подразделение ежегодно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15 января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4" name="Picture 6" descr="Конфликты интересов будут регулироваться отдельным законом">
            <a:extLst>
              <a:ext uri="{FF2B5EF4-FFF2-40B4-BE49-F238E27FC236}">
                <a16:creationId xmlns:a16="http://schemas.microsoft.com/office/drawing/2014/main" id="{76230982-8CEC-47CA-BE00-48EA1A4C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5" y="136186"/>
            <a:ext cx="3605062" cy="24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8243B-105B-4D40-B248-3AF6C6314FEC}"/>
              </a:ext>
            </a:extLst>
          </p:cNvPr>
          <p:cNvSpPr txBox="1"/>
          <p:nvPr/>
        </p:nvSpPr>
        <p:spPr>
          <a:xfrm>
            <a:off x="215152" y="2651882"/>
            <a:ext cx="115722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Специальное подразделение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обобщает и анализирует ежегодную декларацию о потенциальном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до 15 февраля;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вносит предложение в комиссию по этике ежегодно до 1 марта для обеспечения достаточности (правильности) мер по урегулированию потенциального КИ;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вносит предложение непосредственному руководителю сотрудника государственного органа либо вышестоящему руководителю государственного органа о принятии мер по урегулированию потенциального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заключения, принятого комиссией по этике.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конфиденциальности документов, связанных с КИ</a:t>
            </a:r>
          </a:p>
          <a:p>
            <a:pPr indent="540385" algn="just"/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разглашение персональных данных лиц, которые доверены сотрудникам, участвующим в урегулировании и выявлении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стали им известными в связи с исполнением профессиональных, служебных или трудовых обязанностей.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0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A5E6DE-5049-45D8-B549-245B9A3DF724}"/>
              </a:ext>
            </a:extLst>
          </p:cNvPr>
          <p:cNvSpPr txBox="1"/>
          <p:nvPr/>
        </p:nvSpPr>
        <p:spPr>
          <a:xfrm>
            <a:off x="4356094" y="180931"/>
            <a:ext cx="7692471" cy="649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Рассмотрение и проверка мер, принятых по урегулированию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урегулирования случаев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его особенностей следует принять одну из следующих мер:</a:t>
            </a:r>
            <a:endParaRPr lang="ru-RU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перевод сотрудника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другому руководителю, с которым не возникнет КИ;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добровольный самоотвод или принудительное отстранение сотрудника из состава, где может возникнуть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пересмотр обязанностей или служебных полномочий;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ограничения на использование сотрудником информации;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контроль за осуществлением сотрудником полномочий по принятию решений в индивидуальном порядке;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представление предложений сотруднику об устранении у него личной заинтересованности;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отказ сотрудником от личной заинтересованности;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перевод его на другую должность, равнозначную предыдущей, или расторжение трудового договора (контракта).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Госорганы или иные организации могут по взаимному согласию со своим сотрудником принять другие меры по урегулированию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запрещенные законодательством.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дровая Ротация в Организации | Виды, Плюсы и Минусы | TestWork">
            <a:extLst>
              <a:ext uri="{FF2B5EF4-FFF2-40B4-BE49-F238E27FC236}">
                <a16:creationId xmlns:a16="http://schemas.microsoft.com/office/drawing/2014/main" id="{E9C2E3A8-402B-46DA-BAFA-6444F8179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4182" r="14209"/>
          <a:stretch/>
        </p:blipFill>
        <p:spPr bwMode="auto">
          <a:xfrm>
            <a:off x="72413" y="795411"/>
            <a:ext cx="4087153" cy="53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1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0D84B-C695-405E-829C-B316053D8869}"/>
              </a:ext>
            </a:extLst>
          </p:cNvPr>
          <p:cNvSpPr txBox="1"/>
          <p:nvPr/>
        </p:nvSpPr>
        <p:spPr>
          <a:xfrm>
            <a:off x="482138" y="409164"/>
            <a:ext cx="114050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«Пул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хукумдорликни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сотиб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олганлар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ундан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фойда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олишда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одатланган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кадимги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файласуфи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Аристотель,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милоддан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аввалги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384-322 й.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«Покупающие власть за деньги, привыкают извлекать из нее прибыль» </a:t>
            </a: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544DC6-50AF-40C5-B2F5-7F9755F2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Бесплатное фото 3d-рендеринг дерева денег">
            <a:extLst>
              <a:ext uri="{FF2B5EF4-FFF2-40B4-BE49-F238E27FC236}">
                <a16:creationId xmlns:a16="http://schemas.microsoft.com/office/drawing/2014/main" id="{500F5A49-9EB1-48B0-9F44-276D2347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23" y="2431798"/>
            <a:ext cx="3085495" cy="4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то Изображение финансового развития и бизнеса">
            <a:extLst>
              <a:ext uri="{FF2B5EF4-FFF2-40B4-BE49-F238E27FC236}">
                <a16:creationId xmlns:a16="http://schemas.microsoft.com/office/drawing/2014/main" id="{31402E65-622F-4D5A-8118-DB4284D0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79" y="2431798"/>
            <a:ext cx="3029644" cy="4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фисная мебель на заказ">
            <a:extLst>
              <a:ext uri="{FF2B5EF4-FFF2-40B4-BE49-F238E27FC236}">
                <a16:creationId xmlns:a16="http://schemas.microsoft.com/office/drawing/2014/main" id="{CCD8B31C-1A3D-4E5A-9714-8025D030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1" y="2431798"/>
            <a:ext cx="3477958" cy="4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8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9BC19-8E26-4B61-817E-EE78A00F3A40}"/>
              </a:ext>
            </a:extLst>
          </p:cNvPr>
          <p:cNvSpPr txBox="1"/>
          <p:nvPr/>
        </p:nvSpPr>
        <p:spPr>
          <a:xfrm>
            <a:off x="299258" y="185661"/>
            <a:ext cx="68187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Рассмотрение обращений и сообщений физических и юридических лиц о случаях КИ</a:t>
            </a:r>
          </a:p>
          <a:p>
            <a:pPr algn="just"/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случаях, связанных с допущением КИ, выявленные в ходе проверки, рассматриваются комиссией по этике в течение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рабочих дней после их представления специальным подразделением.</a:t>
            </a:r>
            <a:endParaRPr lang="ru-RU" sz="2400" b="1" dirty="0">
              <a:latin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Комиссия по этике вносит предложение руководителю государственного органа или иной организации о принятии мер по устранению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привлечении сотрудника к соответствующей ответственности.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или иные организации ведут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Реестр учета конфликта интересов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нфликт Интересов на Работе | Что Это Значит | Примеры на ...">
            <a:extLst>
              <a:ext uri="{FF2B5EF4-FFF2-40B4-BE49-F238E27FC236}">
                <a16:creationId xmlns:a16="http://schemas.microsoft.com/office/drawing/2014/main" id="{3BF298BD-5758-4F07-9047-6A240139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85" y="933650"/>
            <a:ext cx="4647756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6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2263-F3B3-4F9A-9B33-D2C473C76874}"/>
              </a:ext>
            </a:extLst>
          </p:cNvPr>
          <p:cNvSpPr txBox="1"/>
          <p:nvPr/>
        </p:nvSpPr>
        <p:spPr>
          <a:xfrm>
            <a:off x="268941" y="515389"/>
            <a:ext cx="7662277" cy="5982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решений или заключение сделок с допущением конфликта интересов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Принятые решения или заключенные сделки с допущением КИ, признаются недействительными в судебном порядке.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признания принятого решения или заключенной сделки с допущением КИ недействительным,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полученная в результате принятия этого решения или заключения сделки,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обращается в доход государства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судебном порядке без требования о возврате всего полученного по сделке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этом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расходы, связанные с исполнением такой сделки, признанной недействительной, возмещается за счет лица, допустившего 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признания принятого решения или заключенной сделки с допущением КИ недействительным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ущерб, причиненный физическим или юридическим лицам, в том числе государственным органам или иным организациям, может быть взыскан с виновных сотрудников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госоргана или иной организации в регрессном порядке.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езидент Узбекистана подписал закон «О конфликте интересов»">
            <a:extLst>
              <a:ext uri="{FF2B5EF4-FFF2-40B4-BE49-F238E27FC236}">
                <a16:creationId xmlns:a16="http://schemas.microsoft.com/office/drawing/2014/main" id="{6F63D5BD-7231-4101-8A37-4564B518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47" y="515389"/>
            <a:ext cx="3962700" cy="22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мятка для служащих Генпрокуратуры России &quot;Конфликт интересов на  государственной и муниципальной службе&quot; \ КонсультантПлюс">
            <a:extLst>
              <a:ext uri="{FF2B5EF4-FFF2-40B4-BE49-F238E27FC236}">
                <a16:creationId xmlns:a16="http://schemas.microsoft.com/office/drawing/2014/main" id="{D964A9E7-193F-48DF-A9CC-86D1AB87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85" y="3522847"/>
            <a:ext cx="3905624" cy="20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72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67FEB-95FA-4431-ACA5-C47FF9F1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253" y="3428999"/>
            <a:ext cx="3619500" cy="29051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6E083-EAF1-4BB1-A20D-97680C8A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20" y="3429000"/>
            <a:ext cx="3895633" cy="2905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A00EE4-7033-4969-88B1-468DE5DC6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753" y="3428999"/>
            <a:ext cx="4360413" cy="290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DE475A-D14D-4D04-B747-DE4AB89F2CCE}"/>
              </a:ext>
            </a:extLst>
          </p:cNvPr>
          <p:cNvSpPr txBox="1"/>
          <p:nvPr/>
        </p:nvSpPr>
        <p:spPr>
          <a:xfrm>
            <a:off x="239535" y="351912"/>
            <a:ext cx="11532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правильные решения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допущения конфликта интересов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Скачать картинки Совесть, стоковые фото Совесть в хорошем ...">
            <a:extLst>
              <a:ext uri="{FF2B5EF4-FFF2-40B4-BE49-F238E27FC236}">
                <a16:creationId xmlns:a16="http://schemas.microsoft.com/office/drawing/2014/main" id="{B227D772-A885-4870-AFD5-975DE9AD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85" y="1435917"/>
            <a:ext cx="3259436" cy="19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нак умножения 1">
            <a:extLst>
              <a:ext uri="{FF2B5EF4-FFF2-40B4-BE49-F238E27FC236}">
                <a16:creationId xmlns:a16="http://schemas.microsoft.com/office/drawing/2014/main" id="{D4500D0F-3DA7-4EF3-B5B2-5EA8C1B2DB5B}"/>
              </a:ext>
            </a:extLst>
          </p:cNvPr>
          <p:cNvSpPr/>
          <p:nvPr/>
        </p:nvSpPr>
        <p:spPr>
          <a:xfrm>
            <a:off x="3744761" y="1860476"/>
            <a:ext cx="2260847" cy="1568522"/>
          </a:xfrm>
          <a:prstGeom prst="mathMultiply">
            <a:avLst>
              <a:gd name="adj1" fmla="val 18666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0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и спасибо за внимание для презентации: смешные, красивые">
            <a:extLst>
              <a:ext uri="{FF2B5EF4-FFF2-40B4-BE49-F238E27FC236}">
                <a16:creationId xmlns:a16="http://schemas.microsoft.com/office/drawing/2014/main" id="{A7455A5B-5B0D-4860-B079-0741884E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06" y="37699"/>
            <a:ext cx="7767587" cy="68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6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CD5BFC-BEDC-4135-87C2-C0BD52BF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382385"/>
            <a:ext cx="11421687" cy="62179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	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угроза, которая подрывает основы всего человечества, всех обществ, наносит удар по экономике, разрушает принцип верховенства закона и резко снижает доверие народа к политике государства, препятствует развитию демократических институтов.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 Мирзиёев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"борьба с коррупцией - священный долг каждого человека с чистой совестью, каждого демократического общества и государства".</a:t>
            </a:r>
          </a:p>
          <a:p>
            <a:pPr marL="0" indent="0" algn="just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Узбекистане демократические реформы обретают необратимый характер, и мы также поставили перед собой большие планы и задачи в области противодействия коррупции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подчеркнул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Ш. Мирзиёев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Глава государства выдвинул ряд предложений и инициатив по разработке и реализации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стратегии по борьбе с коррупцией до 2030 года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Особое внимание в стратегии будет уделено дальнейшему обеспечению прозрачности деятельности и повышению подотчетности государственных органов, совершенствованию системы открытых данных, укреплению правовых основ и институциональных механизмов в области борьбы с коррупцией.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5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E12447-8444-4051-9FC2-F24AD86E4165}"/>
              </a:ext>
            </a:extLst>
          </p:cNvPr>
          <p:cNvSpPr txBox="1"/>
          <p:nvPr/>
        </p:nvSpPr>
        <p:spPr>
          <a:xfrm>
            <a:off x="266007" y="1579418"/>
            <a:ext cx="7555219" cy="509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настоящем Законе применяются следующие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 управленческого персонала, осуществляющий трудовую (служебную) деятельность в государственных органах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трудового договора (контракта) либо на избираемых или назначаемых должностях.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любая выгода или преимущество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которую может получить сотрудник госоргана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связанные с ним лица, в результате непосредственного либо косвенного принятия им решения или иного его участия в этом процессе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Шахсий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манфаат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ходими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унга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алокадор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бевосита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билвосита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карор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килиш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жараёнда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бошка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натижаларга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фойда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имтиёз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афзаллик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226D1-2D69-4FCC-96E5-95BAE18798E1}"/>
              </a:ext>
            </a:extLst>
          </p:cNvPr>
          <p:cNvSpPr txBox="1"/>
          <p:nvPr/>
        </p:nvSpPr>
        <p:spPr>
          <a:xfrm>
            <a:off x="346229" y="114145"/>
            <a:ext cx="11579763" cy="1465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Республики Узбекистан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конфликте интересов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 Законодательной палатой 25 октября 2022 года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Одобрен Сенатом 1 июня 2023 года</a:t>
            </a:r>
          </a:p>
        </p:txBody>
      </p:sp>
      <p:pic>
        <p:nvPicPr>
          <p:cNvPr id="3074" name="Picture 2" descr="Депутаты приняли проект закона о конфликте интересов">
            <a:extLst>
              <a:ext uri="{FF2B5EF4-FFF2-40B4-BE49-F238E27FC236}">
                <a16:creationId xmlns:a16="http://schemas.microsoft.com/office/drawing/2014/main" id="{97595172-8BE4-441B-A432-7F4B4850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00" y="2920753"/>
            <a:ext cx="4032079" cy="25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FE2BE-B734-4A7C-B70D-BE05C743AC4F}"/>
              </a:ext>
            </a:extLst>
          </p:cNvPr>
          <p:cNvSpPr txBox="1"/>
          <p:nvPr/>
        </p:nvSpPr>
        <p:spPr>
          <a:xfrm>
            <a:off x="332509" y="515390"/>
            <a:ext cx="11222181" cy="390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 интересов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ситуация, при которой личная (прямая или косвенная)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заинтересованность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влияет или может повлиять на надлежащее исполнение им своих должностных или служебных обязанностей и при которой возникает (реальный конфликт интересов) либо может возникнуть (потенциальный конфликт интересов) противоречие между личной заинтересованностью и правами, законными интересами граждан, организаций, общества или государства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Манфаатлар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тукнашуви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шахснинг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шахсий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манфаатлари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тугридан-тугри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билвосита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хизмат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вазифаларини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тугри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бажаришда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таъсир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киладиган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килиши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булган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карама-каршилик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юзага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келадиган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юзага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келиши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булган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шахсий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манфаат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фукоролар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ташкилотлар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жамиат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давлатнинг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конуний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манфаттлари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уртасидаги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вазият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50F2CB3-5E25-4E14-B02C-DA09A9B8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71" y="4271912"/>
            <a:ext cx="3879132" cy="25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5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D8B2D-B79B-4DFA-A8FF-9D47674A3AB3}"/>
              </a:ext>
            </a:extLst>
          </p:cNvPr>
          <p:cNvSpPr txBox="1"/>
          <p:nvPr/>
        </p:nvSpPr>
        <p:spPr>
          <a:xfrm>
            <a:off x="232756" y="249382"/>
            <a:ext cx="116378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4. Основные принципы регулирования отношений, связанных с конфликтом интересов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принципами регулирования отношений, связанных с КИ являются: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законность;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приоритетность законных интересов граждан, организаций, общества и государства;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открытость и прозрачность;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объективность;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нетерпимость к коррупции.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0FAC5-14E9-4905-8F69-A0926948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270" y="3402096"/>
            <a:ext cx="4422789" cy="3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A49A22F-260F-4929-8E97-C4193A5DDFEA}"/>
              </a:ext>
            </a:extLst>
          </p:cNvPr>
          <p:cNvSpPr txBox="1"/>
          <p:nvPr/>
        </p:nvSpPr>
        <p:spPr>
          <a:xfrm>
            <a:off x="382385" y="415636"/>
            <a:ext cx="112055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5. Связанные лица сотрудника государственного органа или иной организации</a:t>
            </a:r>
          </a:p>
          <a:p>
            <a:r>
              <a:rPr lang="ru-RU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Признаются следующие лица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близкие родственники сотрудника;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юридическое лицо, акциями или долями уставного фонда (уставного капитала) которого владеют сотрудник и (или) его близкие родственники;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юридическое лицо, в котором сотрудник или его близкие родственники являются руководителями или членами органа управления.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Декларация об отсутствии конфликта интересов между заказчиком и участником  госзакупки обязательна | ГАРАНТ.РУ">
            <a:extLst>
              <a:ext uri="{FF2B5EF4-FFF2-40B4-BE49-F238E27FC236}">
                <a16:creationId xmlns:a16="http://schemas.microsoft.com/office/drawing/2014/main" id="{0A1225C6-439B-4134-9805-E7E24041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3607310"/>
            <a:ext cx="3790604" cy="28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9825F-4A06-4C4B-95C7-FF28744C1F34}"/>
              </a:ext>
            </a:extLst>
          </p:cNvPr>
          <p:cNvSpPr txBox="1"/>
          <p:nvPr/>
        </p:nvSpPr>
        <p:spPr>
          <a:xfrm>
            <a:off x="4833851" y="3603253"/>
            <a:ext cx="6479608" cy="283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Специальное подразделение по урегулированию конфликта интересов (далее — специальное подразделение)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подразделения внутреннего антикоррупционного контроля и (или) кадровые подразделения государственных органов или иных организаций.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3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ізична особа – резидент, яка є прямим власником КІК, вважається  контрольованою особою">
            <a:extLst>
              <a:ext uri="{FF2B5EF4-FFF2-40B4-BE49-F238E27FC236}">
                <a16:creationId xmlns:a16="http://schemas.microsoft.com/office/drawing/2014/main" id="{87BAA005-38F0-42F1-B575-63C6BCD5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57593"/>
            <a:ext cx="4173901" cy="29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0153F-60EF-4E5B-9820-EC27E7EB9DC2}"/>
              </a:ext>
            </a:extLst>
          </p:cNvPr>
          <p:cNvSpPr txBox="1"/>
          <p:nvPr/>
        </p:nvSpPr>
        <p:spPr>
          <a:xfrm>
            <a:off x="304801" y="82171"/>
            <a:ext cx="11751075" cy="317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является заинтересованными сторонами?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Заинтересованные стороны важны для любой организации, поскольку это отдельные лица или группы лиц, которые заинтересованы в успехе или провале организации.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400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заинтересованная сторона» используется для обозначения физических или юридических лиц, на которых влияют или могут повлиять действия организации</a:t>
            </a:r>
            <a:r>
              <a:rPr lang="ru-RU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Управление заинтересованными сторонами является важнейшим аспектом организационного успеха.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CB139-995B-422B-8830-7BB97931AA62}"/>
              </a:ext>
            </a:extLst>
          </p:cNvPr>
          <p:cNvSpPr txBox="1"/>
          <p:nvPr/>
        </p:nvSpPr>
        <p:spPr>
          <a:xfrm>
            <a:off x="4492100" y="3257592"/>
            <a:ext cx="75637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Признавая различные заинтересованные стороны и их различные потребности, организации могут активно разрешать конфликты, строить прочные отношения и адаптировать свои стратегии для удовлетворения ожиданий всех сторон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Глубокое понимание заинтересованных сторон и их влияния является важным инструментом для организаций, позволяющих ориентироваться в сложной среде современного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101655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CED2C0-B450-4513-B4AD-1AFD9CF04B8A}"/>
              </a:ext>
            </a:extLst>
          </p:cNvPr>
          <p:cNvSpPr txBox="1"/>
          <p:nvPr/>
        </p:nvSpPr>
        <p:spPr>
          <a:xfrm>
            <a:off x="363417" y="85508"/>
            <a:ext cx="1146516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Заинтересованные стороны обычно делятся на 3 основные категории: внутренние, внешние и связанные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4D371-93C7-4D35-A843-EC4515FACADD}"/>
              </a:ext>
            </a:extLst>
          </p:cNvPr>
          <p:cNvSpPr txBox="1"/>
          <p:nvPr/>
        </p:nvSpPr>
        <p:spPr>
          <a:xfrm>
            <a:off x="338506" y="1009059"/>
            <a:ext cx="3865684" cy="3033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1.Внутренние </a:t>
            </a:r>
            <a:r>
              <a:rPr lang="ru-RU" sz="20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лица, непосредственно участвующие в деятельности организации, например сотрудники и руководители. Эти люди оказывают непосредственное влияние на повседневную деятельность компании и процессы принятия решений.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F5907-50C7-4B24-9AC8-30A2DA3D5318}"/>
              </a:ext>
            </a:extLst>
          </p:cNvPr>
          <p:cNvSpPr txBox="1"/>
          <p:nvPr/>
        </p:nvSpPr>
        <p:spPr>
          <a:xfrm>
            <a:off x="7362868" y="1009059"/>
            <a:ext cx="40626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2.Внешние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отдельные лица или группы лиц, которые находятся за пределами организации, но могут быть затронуты ее действиями. К ним относятся общество и государственные учреждения. </a:t>
            </a:r>
            <a:r>
              <a:rPr lang="ru-RU" altLang="ru-RU" sz="200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также могут оказывать значительное влияние и давление.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805B8-9F0F-4978-8789-39D8BC97473B}"/>
              </a:ext>
            </a:extLst>
          </p:cNvPr>
          <p:cNvSpPr txBox="1"/>
          <p:nvPr/>
        </p:nvSpPr>
        <p:spPr>
          <a:xfrm>
            <a:off x="338505" y="4161594"/>
            <a:ext cx="110870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3.Связанные заинтересованные стороны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лица, которые имеют договорные или финансовые отношения с организацией, например акционеры, клиенты, поставщики и кредиторы. </a:t>
            </a:r>
            <a:r>
              <a:rPr kumimoji="0" lang="ru-RU" altLang="ru-RU" sz="2000" b="0" i="0" u="sng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заинтересованные стороны напрямую заинтересованы в успехе или неудаче компании и могут влиять на ее стратегическое направление и принятие решений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Часто заинтересованные стороны могут относиться к более чем одной категории одновременно. Например, когда госучреждение имеет договорные отношения с организацией, оно может быть как внешним, так и связанным заинтересованным лицом.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E7DE9C-E4FA-4310-B869-F154E192E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3"/>
          <a:stretch/>
        </p:blipFill>
        <p:spPr>
          <a:xfrm>
            <a:off x="4204190" y="1224277"/>
            <a:ext cx="2991625" cy="27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46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2653</Words>
  <Application>Microsoft Office PowerPoint</Application>
  <PresentationFormat>Широкоэкранный</PresentationFormat>
  <Paragraphs>207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Botir</cp:lastModifiedBy>
  <cp:revision>24</cp:revision>
  <dcterms:created xsi:type="dcterms:W3CDTF">2024-08-06T11:41:15Z</dcterms:created>
  <dcterms:modified xsi:type="dcterms:W3CDTF">2025-01-29T05:24:36Z</dcterms:modified>
</cp:coreProperties>
</file>