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2" r:id="rId3"/>
    <p:sldId id="258" r:id="rId4"/>
    <p:sldId id="257" r:id="rId5"/>
    <p:sldId id="269" r:id="rId6"/>
    <p:sldId id="259" r:id="rId7"/>
    <p:sldId id="260" r:id="rId8"/>
    <p:sldId id="261" r:id="rId9"/>
    <p:sldId id="264" r:id="rId10"/>
    <p:sldId id="263" r:id="rId11"/>
    <p:sldId id="262" r:id="rId12"/>
    <p:sldId id="265" r:id="rId13"/>
    <p:sldId id="266" r:id="rId14"/>
    <p:sldId id="267" r:id="rId15"/>
    <p:sldId id="268" r:id="rId16"/>
    <p:sldId id="285" r:id="rId17"/>
    <p:sldId id="284" r:id="rId18"/>
    <p:sldId id="283" r:id="rId19"/>
    <p:sldId id="271" r:id="rId20"/>
    <p:sldId id="270"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4F76A-A53E-4203-A3CE-2B1CD07D2806}" type="datetimeFigureOut">
              <a:rPr lang="ru-RU" smtClean="0"/>
              <a:t>28.11.2025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B7C72-097D-4F64-A595-CD8F2C8F4F98}" type="slidenum">
              <a:rPr lang="ru-RU" smtClean="0"/>
              <a:t>‹#›</a:t>
            </a:fld>
            <a:endParaRPr lang="ru-RU"/>
          </a:p>
        </p:txBody>
      </p:sp>
    </p:spTree>
    <p:extLst>
      <p:ext uri="{BB962C8B-B14F-4D97-AF65-F5344CB8AC3E}">
        <p14:creationId xmlns:p14="http://schemas.microsoft.com/office/powerpoint/2010/main" val="298088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dirty="0">
                <a:solidFill>
                  <a:srgbClr val="FF0000"/>
                </a:solidFill>
                <a:latin typeface="Times New Roman" panose="02020603050405020304" pitchFamily="18" charset="0"/>
                <a:ea typeface="Calibri" panose="020F0502020204030204" pitchFamily="34" charset="0"/>
              </a:rPr>
              <a:t>ISО 37001</a:t>
            </a:r>
            <a:r>
              <a:rPr lang="uz-Cyrl-UZ" sz="1200" b="1" dirty="0">
                <a:solidFill>
                  <a:srgbClr val="FF0000"/>
                </a:solidFill>
                <a:latin typeface="Times New Roman" panose="02020603050405020304" pitchFamily="18" charset="0"/>
                <a:ea typeface="Calibri" panose="020F0502020204030204" pitchFamily="34" charset="0"/>
              </a:rPr>
              <a:t>:</a:t>
            </a:r>
            <a:r>
              <a:rPr lang="en-US" sz="1200" b="1" dirty="0">
                <a:solidFill>
                  <a:srgbClr val="FF0000"/>
                </a:solidFill>
                <a:latin typeface="Times New Roman" panose="02020603050405020304" pitchFamily="18" charset="0"/>
                <a:ea typeface="Calibri" panose="020F0502020204030204" pitchFamily="34" charset="0"/>
              </a:rPr>
              <a:t>2025</a:t>
            </a:r>
            <a:r>
              <a:rPr lang="uz-Cyrl-UZ" sz="1200" b="1" dirty="0">
                <a:solidFill>
                  <a:srgbClr val="FF0000"/>
                </a:solidFill>
                <a:latin typeface="Times New Roman" panose="02020603050405020304" pitchFamily="18" charset="0"/>
                <a:ea typeface="Calibri" panose="020F0502020204030204" pitchFamily="34" charset="0"/>
              </a:rPr>
              <a:t> </a:t>
            </a:r>
            <a:r>
              <a:rPr lang="ru-RU" b="1" dirty="0" err="1">
                <a:solidFill>
                  <a:srgbClr val="FF0000"/>
                </a:solidFill>
              </a:rPr>
              <a:t>Намунасини</a:t>
            </a:r>
            <a:r>
              <a:rPr lang="ru-RU" b="1" dirty="0">
                <a:solidFill>
                  <a:srgbClr val="FF0000"/>
                </a:solidFill>
              </a:rPr>
              <a:t> </a:t>
            </a:r>
            <a:r>
              <a:rPr lang="ru-RU" b="1" dirty="0" err="1">
                <a:solidFill>
                  <a:srgbClr val="FF0000"/>
                </a:solidFill>
              </a:rPr>
              <a:t>курсатиш</a:t>
            </a:r>
            <a:r>
              <a:rPr lang="ru-RU" b="1" dirty="0">
                <a:solidFill>
                  <a:srgbClr val="FF0000"/>
                </a:solidFill>
              </a:rPr>
              <a:t>!</a:t>
            </a:r>
          </a:p>
        </p:txBody>
      </p:sp>
      <p:sp>
        <p:nvSpPr>
          <p:cNvPr id="4" name="Номер слайда 3"/>
          <p:cNvSpPr>
            <a:spLocks noGrp="1"/>
          </p:cNvSpPr>
          <p:nvPr>
            <p:ph type="sldNum" sz="quarter" idx="5"/>
          </p:nvPr>
        </p:nvSpPr>
        <p:spPr/>
        <p:txBody>
          <a:bodyPr/>
          <a:lstStyle/>
          <a:p>
            <a:fld id="{E30B7C72-097D-4F64-A595-CD8F2C8F4F98}" type="slidenum">
              <a:rPr lang="ru-RU" smtClean="0"/>
              <a:t>3</a:t>
            </a:fld>
            <a:endParaRPr lang="ru-RU"/>
          </a:p>
        </p:txBody>
      </p:sp>
    </p:spTree>
    <p:extLst>
      <p:ext uri="{BB962C8B-B14F-4D97-AF65-F5344CB8AC3E}">
        <p14:creationId xmlns:p14="http://schemas.microsoft.com/office/powerpoint/2010/main" val="127377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СМК - Система </a:t>
            </a:r>
            <a:r>
              <a:rPr lang="ru-RU" dirty="0" err="1"/>
              <a:t>менджмента</a:t>
            </a:r>
            <a:r>
              <a:rPr lang="ru-RU" dirty="0"/>
              <a:t> качества</a:t>
            </a:r>
          </a:p>
        </p:txBody>
      </p:sp>
      <p:sp>
        <p:nvSpPr>
          <p:cNvPr id="4" name="Номер слайда 3"/>
          <p:cNvSpPr>
            <a:spLocks noGrp="1"/>
          </p:cNvSpPr>
          <p:nvPr>
            <p:ph type="sldNum" sz="quarter" idx="5"/>
          </p:nvPr>
        </p:nvSpPr>
        <p:spPr/>
        <p:txBody>
          <a:bodyPr/>
          <a:lstStyle/>
          <a:p>
            <a:fld id="{E30B7C72-097D-4F64-A595-CD8F2C8F4F98}" type="slidenum">
              <a:rPr lang="ru-RU" smtClean="0"/>
              <a:t>10</a:t>
            </a:fld>
            <a:endParaRPr lang="ru-RU"/>
          </a:p>
        </p:txBody>
      </p:sp>
    </p:spTree>
    <p:extLst>
      <p:ext uri="{BB962C8B-B14F-4D97-AF65-F5344CB8AC3E}">
        <p14:creationId xmlns:p14="http://schemas.microsoft.com/office/powerpoint/2010/main" val="151242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3C6381-DDD3-48C3-A9D0-E880835086B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FA51958-FCF7-429D-860A-4157AB82B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293440B-CB45-491A-83BC-8F0D92D69CD1}"/>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5" name="Нижний колонтитул 4">
            <a:extLst>
              <a:ext uri="{FF2B5EF4-FFF2-40B4-BE49-F238E27FC236}">
                <a16:creationId xmlns:a16="http://schemas.microsoft.com/office/drawing/2014/main" id="{2FAC605D-ECE3-4A37-A5C7-E24C9A1CDE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00D878-BE7D-4545-91BA-4FDCE0C0E21A}"/>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35649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2B86BF-1FD7-457C-9C49-F17DC489BF2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6136995-ADE7-46C5-8C49-AEA601F85D7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A576DD-8FBC-4542-9300-CF8561C7D54A}"/>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5" name="Нижний колонтитул 4">
            <a:extLst>
              <a:ext uri="{FF2B5EF4-FFF2-40B4-BE49-F238E27FC236}">
                <a16:creationId xmlns:a16="http://schemas.microsoft.com/office/drawing/2014/main" id="{33C5A5A2-8A5F-4AD6-877F-4BCAC64A1F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115A62E-0B26-4027-8999-1C1AF99D0D1C}"/>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3763419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A9C7E36-C443-491E-B177-9106F3728B9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27B2A2C-06A6-4A49-BC5D-77F98912215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4CD6887-711C-4722-80A7-E7DDF63763E0}"/>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5" name="Нижний колонтитул 4">
            <a:extLst>
              <a:ext uri="{FF2B5EF4-FFF2-40B4-BE49-F238E27FC236}">
                <a16:creationId xmlns:a16="http://schemas.microsoft.com/office/drawing/2014/main" id="{A2437079-A2F9-43CA-AE81-7CF20A35D0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6C465D4-59FD-4F9D-B27B-DF8EC15D3EC8}"/>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43703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66028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1F7A7F-F18D-4073-A194-B4180704C3F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8583D43-6FFA-4A62-A8FF-A906C24BCBF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64B0296-3D62-42D2-860E-B4EDDD957F35}"/>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5" name="Нижний колонтитул 4">
            <a:extLst>
              <a:ext uri="{FF2B5EF4-FFF2-40B4-BE49-F238E27FC236}">
                <a16:creationId xmlns:a16="http://schemas.microsoft.com/office/drawing/2014/main" id="{C20D4AAE-60AE-4679-A63B-7DF508585B0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BB573A2-E175-4ECD-8B4F-0FCD7FC43262}"/>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1805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911CE4-836A-4CC1-8D45-D22754A50CC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55F48FB-99A0-4A12-96F9-F300EC96B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9D36690-E930-43D1-B27B-5FBDB1C0493F}"/>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5" name="Нижний колонтитул 4">
            <a:extLst>
              <a:ext uri="{FF2B5EF4-FFF2-40B4-BE49-F238E27FC236}">
                <a16:creationId xmlns:a16="http://schemas.microsoft.com/office/drawing/2014/main" id="{5CF489C8-4DFF-4103-A688-F5B68DCA88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A08E2FC-B822-4E4B-8144-29912BE95C39}"/>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108610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E01957-EA3F-4B82-9E7F-A8E6B63A07C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E443CC1-E32B-4361-A9BC-FADF086BC76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E59AC9D-1EE2-47FB-9800-983E9307D8B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6256557-CA49-45EE-97DF-6F91B7709301}"/>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6" name="Нижний колонтитул 5">
            <a:extLst>
              <a:ext uri="{FF2B5EF4-FFF2-40B4-BE49-F238E27FC236}">
                <a16:creationId xmlns:a16="http://schemas.microsoft.com/office/drawing/2014/main" id="{8017F84F-4001-40AD-BC0E-0E42AF5F834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45B3A5C-4170-479C-8E46-13880A0896E5}"/>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198349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2138AC-AFE8-4B88-9090-FF7E4B71789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4100E56-BF26-4E89-920E-E699F1F10A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85F2D71-BF51-4CAF-B77A-52FE98950CD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805F840-79A4-405E-8E3F-A4CFE4ED81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AEC6ED3-ACBF-4329-BEF4-2976AF7C3F3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2D13ADB-DC52-4DC2-8A96-AD45DB7C5697}"/>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8" name="Нижний колонтитул 7">
            <a:extLst>
              <a:ext uri="{FF2B5EF4-FFF2-40B4-BE49-F238E27FC236}">
                <a16:creationId xmlns:a16="http://schemas.microsoft.com/office/drawing/2014/main" id="{C472BF60-3733-4B13-A9A1-FD5AD081EB5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4D50702-8286-4C15-BA36-18DF3886FE3B}"/>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194254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831A6-1DA3-4F30-B6D1-52D61969171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61D3615-8C54-4A8D-A5F6-19C5BEF7C8C9}"/>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4" name="Нижний колонтитул 3">
            <a:extLst>
              <a:ext uri="{FF2B5EF4-FFF2-40B4-BE49-F238E27FC236}">
                <a16:creationId xmlns:a16="http://schemas.microsoft.com/office/drawing/2014/main" id="{14A3ECAF-755A-45B0-ADCA-EC6195DDC53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50CF440-03DA-4763-81BF-FC821070A8CB}"/>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42652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F52993D-D9FA-429D-822D-CAAEBAA091D7}"/>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3" name="Нижний колонтитул 2">
            <a:extLst>
              <a:ext uri="{FF2B5EF4-FFF2-40B4-BE49-F238E27FC236}">
                <a16:creationId xmlns:a16="http://schemas.microsoft.com/office/drawing/2014/main" id="{5E8852FE-6C65-4A0B-B18F-788253E6940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E2C89DA-A4C0-4D70-862E-28A59D055736}"/>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282289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7B36B2-0AB7-4B2D-80E2-F673ABF79E7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7D239CA-E9BF-41C2-AA1A-98EFF270E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73DF8ED-F6FC-455F-98A5-24628242B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B2519DE-0EB1-4A09-BF6F-F27E49941050}"/>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6" name="Нижний колонтитул 5">
            <a:extLst>
              <a:ext uri="{FF2B5EF4-FFF2-40B4-BE49-F238E27FC236}">
                <a16:creationId xmlns:a16="http://schemas.microsoft.com/office/drawing/2014/main" id="{570B520A-D754-4464-95DB-766DDA8658E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BE27F14-4E91-41F6-BEF6-9450C12D4288}"/>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61197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700543-E7EF-4D22-AA30-1BA8F05C839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9E965F3-14B2-4577-87F4-427C9DF14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A33EB02-F39B-416B-841F-C20A2E6F4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C518C80-E869-4BFF-8444-84B0114BC516}"/>
              </a:ext>
            </a:extLst>
          </p:cNvPr>
          <p:cNvSpPr>
            <a:spLocks noGrp="1"/>
          </p:cNvSpPr>
          <p:nvPr>
            <p:ph type="dt" sz="half" idx="10"/>
          </p:nvPr>
        </p:nvSpPr>
        <p:spPr/>
        <p:txBody>
          <a:bodyPr/>
          <a:lstStyle/>
          <a:p>
            <a:fld id="{5F287B45-3DBF-4AB1-8D3E-96396506D30E}" type="datetimeFigureOut">
              <a:rPr lang="ru-RU" smtClean="0"/>
              <a:t>28.11.2025</a:t>
            </a:fld>
            <a:endParaRPr lang="ru-RU"/>
          </a:p>
        </p:txBody>
      </p:sp>
      <p:sp>
        <p:nvSpPr>
          <p:cNvPr id="6" name="Нижний колонтитул 5">
            <a:extLst>
              <a:ext uri="{FF2B5EF4-FFF2-40B4-BE49-F238E27FC236}">
                <a16:creationId xmlns:a16="http://schemas.microsoft.com/office/drawing/2014/main" id="{F6B25689-25C8-4170-8DA8-4B8C99BF16E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B86300A-6B7B-4A62-A5E9-4E0E6C0B1192}"/>
              </a:ext>
            </a:extLst>
          </p:cNvPr>
          <p:cNvSpPr>
            <a:spLocks noGrp="1"/>
          </p:cNvSpPr>
          <p:nvPr>
            <p:ph type="sldNum" sz="quarter" idx="12"/>
          </p:nvPr>
        </p:nvSpPr>
        <p:spPr/>
        <p:txBody>
          <a:bodyPr/>
          <a:lstStyle/>
          <a:p>
            <a:fld id="{113B2DD6-FCAE-41C9-95FF-D7FCE938E974}" type="slidenum">
              <a:rPr lang="ru-RU" smtClean="0"/>
              <a:t>‹#›</a:t>
            </a:fld>
            <a:endParaRPr lang="ru-RU"/>
          </a:p>
        </p:txBody>
      </p:sp>
    </p:spTree>
    <p:extLst>
      <p:ext uri="{BB962C8B-B14F-4D97-AF65-F5344CB8AC3E}">
        <p14:creationId xmlns:p14="http://schemas.microsoft.com/office/powerpoint/2010/main" val="106148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9C5FC4-FBF0-46F8-B4F0-5AC8D3346B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9CA9049-8163-4E1B-850D-4DE25252D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F9BFC5-BC2B-49CD-89CF-CB369D167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87B45-3DBF-4AB1-8D3E-96396506D30E}" type="datetimeFigureOut">
              <a:rPr lang="ru-RU" smtClean="0"/>
              <a:t>28.11.2025</a:t>
            </a:fld>
            <a:endParaRPr lang="ru-RU"/>
          </a:p>
        </p:txBody>
      </p:sp>
      <p:sp>
        <p:nvSpPr>
          <p:cNvPr id="5" name="Нижний колонтитул 4">
            <a:extLst>
              <a:ext uri="{FF2B5EF4-FFF2-40B4-BE49-F238E27FC236}">
                <a16:creationId xmlns:a16="http://schemas.microsoft.com/office/drawing/2014/main" id="{C4BD8324-D53E-41DB-8BC9-B5E9AF211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BCEC07C-C21B-4788-BC7F-F1748F485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B2DD6-FCAE-41C9-95FF-D7FCE938E974}" type="slidenum">
              <a:rPr lang="ru-RU" smtClean="0"/>
              <a:t>‹#›</a:t>
            </a:fld>
            <a:endParaRPr lang="ru-RU"/>
          </a:p>
        </p:txBody>
      </p:sp>
    </p:spTree>
    <p:extLst>
      <p:ext uri="{BB962C8B-B14F-4D97-AF65-F5344CB8AC3E}">
        <p14:creationId xmlns:p14="http://schemas.microsoft.com/office/powerpoint/2010/main" val="2144760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mailto:gidroingeo@exat.uz" TargetMode="External"/><Relationship Id="rId7" Type="http://schemas.openxmlformats.org/officeDocument/2006/relationships/image" Target="../media/image53.png"/><Relationship Id="rId2" Type="http://schemas.openxmlformats.org/officeDocument/2006/relationships/hyperlink" Target="https://t.me/hydroengeo/3044" TargetMode="Externa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hydroengeo.uz/" TargetMode="Externa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FA7BE7-DE3D-46B1-8D4C-E661176DAD89}"/>
              </a:ext>
            </a:extLst>
          </p:cNvPr>
          <p:cNvSpPr>
            <a:spLocks noGrp="1"/>
          </p:cNvSpPr>
          <p:nvPr>
            <p:ph type="ctrTitle"/>
          </p:nvPr>
        </p:nvSpPr>
        <p:spPr>
          <a:xfrm>
            <a:off x="496047" y="2281561"/>
            <a:ext cx="10541478" cy="1509203"/>
          </a:xfrm>
        </p:spPr>
        <p:txBody>
          <a:bodyPr>
            <a:normAutofit fontScale="90000"/>
          </a:bodyPr>
          <a:lstStyle/>
          <a:p>
            <a:r>
              <a:rPr lang="uz-Cyrl-UZ" sz="3200" b="1" i="1" dirty="0">
                <a:solidFill>
                  <a:schemeClr val="accent2">
                    <a:lumMod val="50000"/>
                  </a:schemeClr>
                </a:solidFill>
                <a:effectLst/>
                <a:latin typeface="Times New Roman" panose="02020603050405020304" pitchFamily="18" charset="0"/>
                <a:ea typeface="Calibri" panose="020F0502020204030204" pitchFamily="34" charset="0"/>
              </a:rPr>
              <a:t>Мавзу</a:t>
            </a:r>
            <a:r>
              <a:rPr lang="uz-Cyrl-UZ" sz="3200" b="1" dirty="0">
                <a:solidFill>
                  <a:schemeClr val="accent2">
                    <a:lumMod val="50000"/>
                  </a:schemeClr>
                </a:solidFill>
                <a:effectLst/>
                <a:latin typeface="Times New Roman" panose="02020603050405020304" pitchFamily="18" charset="0"/>
                <a:ea typeface="Calibri" panose="020F0502020204030204" pitchFamily="34" charset="0"/>
              </a:rPr>
              <a:t>: </a:t>
            </a:r>
            <a:r>
              <a:rPr lang="uz-Cyrl-UZ" sz="3200" b="1" i="1" dirty="0">
                <a:solidFill>
                  <a:schemeClr val="accent2">
                    <a:lumMod val="50000"/>
                  </a:schemeClr>
                </a:solidFill>
                <a:effectLst/>
                <a:latin typeface="Times New Roman" panose="02020603050405020304" pitchFamily="18" charset="0"/>
                <a:ea typeface="Calibri" panose="020F0502020204030204" pitchFamily="34" charset="0"/>
              </a:rPr>
              <a:t>“</a:t>
            </a:r>
            <a:r>
              <a:rPr lang="en-US" sz="3200" b="1" i="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3200" b="1" i="1" dirty="0">
                <a:solidFill>
                  <a:schemeClr val="accent2">
                    <a:lumMod val="50000"/>
                  </a:schemeClr>
                </a:solidFill>
                <a:effectLst/>
                <a:latin typeface="Times New Roman" panose="02020603050405020304" pitchFamily="18" charset="0"/>
                <a:ea typeface="Calibri" panose="020F0502020204030204" pitchFamily="34" charset="0"/>
              </a:rPr>
              <a:t>:</a:t>
            </a:r>
            <a:r>
              <a:rPr lang="en-US" sz="3200" b="1" i="1" dirty="0">
                <a:solidFill>
                  <a:schemeClr val="accent2">
                    <a:lumMod val="50000"/>
                  </a:schemeClr>
                </a:solidFill>
                <a:effectLst/>
                <a:latin typeface="Times New Roman" panose="02020603050405020304" pitchFamily="18" charset="0"/>
                <a:ea typeface="Calibri" panose="020F0502020204030204" pitchFamily="34" charset="0"/>
              </a:rPr>
              <a:t>2025 –</a:t>
            </a:r>
            <a:r>
              <a:rPr lang="uz-Cyrl-UZ" sz="3200" b="1" i="1" dirty="0">
                <a:solidFill>
                  <a:schemeClr val="accent2">
                    <a:lumMod val="50000"/>
                  </a:schemeClr>
                </a:solidFill>
                <a:effectLst/>
                <a:latin typeface="Times New Roman" panose="02020603050405020304" pitchFamily="18" charset="0"/>
                <a:ea typeface="Calibri" panose="020F0502020204030204" pitchFamily="34" charset="0"/>
              </a:rPr>
              <a:t> </a:t>
            </a:r>
            <a:r>
              <a:rPr lang="en-US" sz="3200" b="1" i="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 Корруп</a:t>
            </a:r>
            <a:r>
              <a:rPr lang="uz-Cyrl-UZ" sz="3200" b="1" i="1" dirty="0">
                <a:solidFill>
                  <a:schemeClr val="accent2">
                    <a:lumMod val="50000"/>
                  </a:schemeClr>
                </a:solidFill>
                <a:effectLst/>
                <a:latin typeface="Times New Roman" panose="02020603050405020304" pitchFamily="18" charset="0"/>
                <a:ea typeface="Calibri" panose="020F0502020204030204" pitchFamily="34" charset="0"/>
              </a:rPr>
              <a:t>ц</a:t>
            </a:r>
            <a:r>
              <a:rPr lang="en-US" sz="3200" b="1" i="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r>
              <a:rPr lang="uz-Cyrl-UZ" sz="3200" b="1" i="1" dirty="0">
                <a:solidFill>
                  <a:schemeClr val="accent2">
                    <a:lumMod val="50000"/>
                  </a:schemeClr>
                </a:solidFill>
                <a:effectLst/>
                <a:latin typeface="Times New Roman" panose="02020603050405020304" pitchFamily="18" charset="0"/>
                <a:ea typeface="Calibri" panose="020F0502020204030204" pitchFamily="34" charset="0"/>
              </a:rPr>
              <a:t>” </a:t>
            </a:r>
            <a:br>
              <a:rPr lang="uz-Cyrl-UZ" sz="1100" b="1" i="1" dirty="0">
                <a:solidFill>
                  <a:schemeClr val="accent2">
                    <a:lumMod val="50000"/>
                  </a:schemeClr>
                </a:solidFill>
                <a:effectLst/>
                <a:latin typeface="Times New Roman" panose="02020603050405020304" pitchFamily="18" charset="0"/>
                <a:ea typeface="Calibri" panose="020F0502020204030204" pitchFamily="34" charset="0"/>
              </a:rPr>
            </a:br>
            <a:br>
              <a:rPr lang="uz-Cyrl-UZ" sz="3200" b="1" i="1" dirty="0">
                <a:solidFill>
                  <a:schemeClr val="accent2">
                    <a:lumMod val="50000"/>
                  </a:schemeClr>
                </a:solidFill>
                <a:effectLst/>
                <a:latin typeface="Times New Roman" panose="02020603050405020304" pitchFamily="18" charset="0"/>
                <a:ea typeface="Calibri" panose="020F0502020204030204" pitchFamily="34" charset="0"/>
              </a:rPr>
            </a:br>
            <a:r>
              <a:rPr lang="uz-Cyrl-UZ" sz="2000" b="1" i="1" dirty="0">
                <a:solidFill>
                  <a:srgbClr val="0070C0"/>
                </a:solidFill>
                <a:effectLst/>
                <a:latin typeface="Times New Roman" panose="02020603050405020304" pitchFamily="18" charset="0"/>
                <a:ea typeface="Calibri" panose="020F0502020204030204" pitchFamily="34" charset="0"/>
              </a:rPr>
              <a:t>“</a:t>
            </a:r>
            <a:r>
              <a:rPr lang="uz-Cyrl-UZ" sz="1800" b="1" i="1" dirty="0">
                <a:solidFill>
                  <a:srgbClr val="0070C0"/>
                </a:solidFill>
                <a:effectLst/>
                <a:latin typeface="Times New Roman" panose="02020603050405020304" pitchFamily="18" charset="0"/>
                <a:ea typeface="Calibri" panose="020F0502020204030204" pitchFamily="34" charset="0"/>
              </a:rPr>
              <a:t>Международные стандарты </a:t>
            </a:r>
            <a:r>
              <a:rPr lang="en-US" sz="1800" b="1" i="1" dirty="0">
                <a:solidFill>
                  <a:srgbClr val="0070C0"/>
                </a:solidFill>
                <a:effectLst/>
                <a:latin typeface="Times New Roman" panose="02020603050405020304" pitchFamily="18" charset="0"/>
                <a:ea typeface="Calibri" panose="020F0502020204030204" pitchFamily="34" charset="0"/>
              </a:rPr>
              <a:t>ISО 37001</a:t>
            </a:r>
            <a:r>
              <a:rPr lang="uz-Cyrl-UZ" sz="1800" b="1" i="1" dirty="0">
                <a:solidFill>
                  <a:srgbClr val="0070C0"/>
                </a:solidFill>
                <a:effectLst/>
                <a:latin typeface="Times New Roman" panose="02020603050405020304" pitchFamily="18" charset="0"/>
                <a:ea typeface="Calibri" panose="020F0502020204030204" pitchFamily="34" charset="0"/>
              </a:rPr>
              <a:t>:</a:t>
            </a:r>
            <a:r>
              <a:rPr lang="en-US" sz="1800" b="1" i="1" dirty="0">
                <a:solidFill>
                  <a:srgbClr val="0070C0"/>
                </a:solidFill>
                <a:effectLst/>
                <a:latin typeface="Times New Roman" panose="02020603050405020304" pitchFamily="18" charset="0"/>
                <a:ea typeface="Calibri" panose="020F0502020204030204" pitchFamily="34" charset="0"/>
              </a:rPr>
              <a:t>2025</a:t>
            </a:r>
            <a:r>
              <a:rPr lang="ru-RU" sz="1800" b="1" i="1" dirty="0">
                <a:solidFill>
                  <a:srgbClr val="0070C0"/>
                </a:solidFill>
                <a:effectLst/>
                <a:latin typeface="Times New Roman" panose="02020603050405020304" pitchFamily="18" charset="0"/>
                <a:ea typeface="Calibri" panose="020F0502020204030204" pitchFamily="34" charset="0"/>
              </a:rPr>
              <a:t>. </a:t>
            </a:r>
            <a:r>
              <a:rPr lang="ru-RU" sz="1800" b="1" i="1" dirty="0">
                <a:solidFill>
                  <a:srgbClr val="0070C0"/>
                </a:solidFill>
                <a:latin typeface="Times New Roman" panose="02020603050405020304" pitchFamily="18" charset="0"/>
                <a:ea typeface="Calibri" panose="020F0502020204030204" pitchFamily="34" charset="0"/>
              </a:rPr>
              <a:t>О</a:t>
            </a:r>
            <a:r>
              <a:rPr lang="ru-RU" sz="1800" b="1" i="1" dirty="0">
                <a:solidFill>
                  <a:srgbClr val="0070C0"/>
                </a:solidFill>
                <a:effectLst/>
                <a:latin typeface="Times New Roman" panose="02020603050405020304" pitchFamily="18" charset="0"/>
                <a:ea typeface="Calibri" panose="020F0502020204030204" pitchFamily="34" charset="0"/>
              </a:rPr>
              <a:t>бзор о </a:t>
            </a:r>
            <a:r>
              <a:rPr lang="uz-Cyrl-UZ" sz="2000" b="1" i="1" dirty="0">
                <a:solidFill>
                  <a:srgbClr val="0070C0"/>
                </a:solidFill>
                <a:effectLst/>
                <a:latin typeface="Times New Roman" panose="02020603050405020304" pitchFamily="18" charset="0"/>
                <a:ea typeface="Calibri" panose="020F0502020204030204" pitchFamily="34" charset="0"/>
              </a:rPr>
              <a:t>с</a:t>
            </a:r>
            <a:r>
              <a:rPr lang="uz-Cyrl-UZ" sz="1800" b="1" i="1" dirty="0">
                <a:solidFill>
                  <a:srgbClr val="0070C0"/>
                </a:solidFill>
                <a:latin typeface="Times New Roman" panose="02020603050405020304" pitchFamily="18" charset="0"/>
                <a:ea typeface="Calibri" panose="020F0502020204030204" pitchFamily="34" charset="0"/>
              </a:rPr>
              <a:t>истеме менджмента противодействия коррупции. ”</a:t>
            </a:r>
            <a:r>
              <a:rPr lang="en-US" sz="1800" b="1" i="1" dirty="0">
                <a:solidFill>
                  <a:srgbClr val="0070C0"/>
                </a:solidFill>
                <a:effectLst/>
                <a:latin typeface="Times New Roman" panose="02020603050405020304" pitchFamily="18" charset="0"/>
                <a:ea typeface="Calibri" panose="020F0502020204030204" pitchFamily="34" charset="0"/>
              </a:rPr>
              <a:t> </a:t>
            </a:r>
            <a:endParaRPr lang="ru-RU" sz="1800" b="1" i="1" dirty="0">
              <a:solidFill>
                <a:srgbClr val="0070C0"/>
              </a:solidFill>
            </a:endParaRPr>
          </a:p>
        </p:txBody>
      </p:sp>
      <p:sp>
        <p:nvSpPr>
          <p:cNvPr id="3" name="Подзаголовок 2">
            <a:extLst>
              <a:ext uri="{FF2B5EF4-FFF2-40B4-BE49-F238E27FC236}">
                <a16:creationId xmlns:a16="http://schemas.microsoft.com/office/drawing/2014/main" id="{BD8ADA15-8088-4D9A-9A97-3CC2D10ABCEB}"/>
              </a:ext>
            </a:extLst>
          </p:cNvPr>
          <p:cNvSpPr>
            <a:spLocks noGrp="1"/>
          </p:cNvSpPr>
          <p:nvPr>
            <p:ph type="subTitle" idx="1"/>
          </p:nvPr>
        </p:nvSpPr>
        <p:spPr>
          <a:xfrm>
            <a:off x="8939814" y="6150722"/>
            <a:ext cx="3063458" cy="609389"/>
          </a:xfrm>
        </p:spPr>
        <p:txBody>
          <a:bodyPr>
            <a:noAutofit/>
          </a:bodyPr>
          <a:lstStyle/>
          <a:p>
            <a:pPr>
              <a:lnSpc>
                <a:spcPct val="100000"/>
              </a:lnSpc>
              <a:spcBef>
                <a:spcPts val="0"/>
              </a:spcBef>
            </a:pPr>
            <a:r>
              <a:rPr lang="uz-Cyrl-UZ" sz="1600" dirty="0">
                <a:solidFill>
                  <a:schemeClr val="accent2">
                    <a:lumMod val="50000"/>
                  </a:schemeClr>
                </a:solidFill>
                <a:latin typeface="Times New Roman" panose="02020603050405020304" pitchFamily="18" charset="0"/>
              </a:rPr>
              <a:t>                                                                                                                                                                   </a:t>
            </a:r>
            <a:r>
              <a:rPr lang="uz-Cyrl-UZ" sz="1600" b="1" i="1" dirty="0">
                <a:solidFill>
                  <a:schemeClr val="accent2">
                    <a:lumMod val="50000"/>
                  </a:schemeClr>
                </a:solidFill>
                <a:latin typeface="Times New Roman" panose="02020603050405020304" pitchFamily="18" charset="0"/>
              </a:rPr>
              <a:t>Маърузачи: С.Махсуддинов </a:t>
            </a:r>
            <a:endParaRPr lang="ru-RU" sz="1600" b="1" i="1" dirty="0">
              <a:solidFill>
                <a:schemeClr val="accent2">
                  <a:lumMod val="50000"/>
                </a:schemeClr>
              </a:solidFill>
            </a:endParaRPr>
          </a:p>
        </p:txBody>
      </p:sp>
      <p:pic>
        <p:nvPicPr>
          <p:cNvPr id="5" name="Picture 2" descr="Geologiya fanlari universtiteti">
            <a:extLst>
              <a:ext uri="{FF2B5EF4-FFF2-40B4-BE49-F238E27FC236}">
                <a16:creationId xmlns:a16="http://schemas.microsoft.com/office/drawing/2014/main" id="{A30A73B1-CA96-4B4B-BAA1-524B9AE39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045" y="244792"/>
            <a:ext cx="1138423" cy="10714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Ўзбекистон Республикаси Тоғ-кон саноати ва геология вазирлиги">
            <a:extLst>
              <a:ext uri="{FF2B5EF4-FFF2-40B4-BE49-F238E27FC236}">
                <a16:creationId xmlns:a16="http://schemas.microsoft.com/office/drawing/2014/main" id="{373B9BB4-ECD2-4BFC-B450-C32B22D85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754" y="244793"/>
            <a:ext cx="1200281" cy="10714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9E275D9-77C0-4061-9539-FC022E556D8D}"/>
              </a:ext>
            </a:extLst>
          </p:cNvPr>
          <p:cNvSpPr txBox="1"/>
          <p:nvPr/>
        </p:nvSpPr>
        <p:spPr>
          <a:xfrm>
            <a:off x="1864311" y="1419866"/>
            <a:ext cx="8167455" cy="954107"/>
          </a:xfrm>
          <a:prstGeom prst="rect">
            <a:avLst/>
          </a:prstGeom>
          <a:noFill/>
        </p:spPr>
        <p:txBody>
          <a:bodyPr wrap="square">
            <a:spAutoFit/>
          </a:bodyPr>
          <a:lstStyle/>
          <a:p>
            <a:r>
              <a:rPr lang="uz-Cyrl-UZ" sz="2800" b="1" dirty="0">
                <a:solidFill>
                  <a:schemeClr val="tx2"/>
                </a:solidFill>
                <a:latin typeface="Times New Roman" panose="02020603050405020304" pitchFamily="18" charset="0"/>
              </a:rPr>
              <a:t>“Гидрогиология ва инженерлик геологияси          </a:t>
            </a:r>
          </a:p>
          <a:p>
            <a:r>
              <a:rPr lang="uz-Cyrl-UZ" sz="2800" b="1" dirty="0">
                <a:solidFill>
                  <a:schemeClr val="tx2"/>
                </a:solidFill>
                <a:latin typeface="Times New Roman" panose="02020603050405020304" pitchFamily="18" charset="0"/>
              </a:rPr>
              <a:t>                           институти” ДМ</a:t>
            </a:r>
            <a:endParaRPr lang="ru-RU" sz="2800" b="1" dirty="0">
              <a:solidFill>
                <a:schemeClr val="tx2"/>
              </a:solidFill>
            </a:endParaRPr>
          </a:p>
        </p:txBody>
      </p:sp>
      <p:pic>
        <p:nvPicPr>
          <p:cNvPr id="1026" name="Picture 2" descr="Комплаенс - что это и для чего он нужен в бизнесе простыми ...">
            <a:extLst>
              <a:ext uri="{FF2B5EF4-FFF2-40B4-BE49-F238E27FC236}">
                <a16:creationId xmlns:a16="http://schemas.microsoft.com/office/drawing/2014/main" id="{2B8C6935-089B-4499-8C08-44197A8BD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512" y="3927974"/>
            <a:ext cx="2897651" cy="2171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RT Group — сертификация и обучение по стандартам ISO">
            <a:extLst>
              <a:ext uri="{FF2B5EF4-FFF2-40B4-BE49-F238E27FC236}">
                <a16:creationId xmlns:a16="http://schemas.microsoft.com/office/drawing/2014/main" id="{38FDA626-C81A-4C47-87F8-19BB05715E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777" t="20413" r="13433" b="21748"/>
          <a:stretch/>
        </p:blipFill>
        <p:spPr bwMode="auto">
          <a:xfrm>
            <a:off x="4195897" y="3927974"/>
            <a:ext cx="2668297" cy="21717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АО «Узбекэкспертиза» успешно завершило сертификационный аудит по стандарту  ISO 37001">
            <a:extLst>
              <a:ext uri="{FF2B5EF4-FFF2-40B4-BE49-F238E27FC236}">
                <a16:creationId xmlns:a16="http://schemas.microsoft.com/office/drawing/2014/main" id="{3D90014E-F76A-44C0-AFD3-2CE5D4AAD0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633"/>
          <a:stretch/>
        </p:blipFill>
        <p:spPr bwMode="auto">
          <a:xfrm>
            <a:off x="610928" y="3927974"/>
            <a:ext cx="2897651" cy="2222748"/>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9ACBF5C2-1456-B131-6F17-4D488D7DB0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6222" y="244791"/>
            <a:ext cx="1052941" cy="1037866"/>
          </a:xfrm>
          <a:prstGeom prst="rect">
            <a:avLst/>
          </a:prstGeom>
        </p:spPr>
      </p:pic>
    </p:spTree>
    <p:extLst>
      <p:ext uri="{BB962C8B-B14F-4D97-AF65-F5344CB8AC3E}">
        <p14:creationId xmlns:p14="http://schemas.microsoft.com/office/powerpoint/2010/main" val="256637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DE05DE0-9F2E-4150-93DF-6BC2ACCE3C52}"/>
              </a:ext>
            </a:extLst>
          </p:cNvPr>
          <p:cNvPicPr>
            <a:picLocks noChangeAspect="1"/>
          </p:cNvPicPr>
          <p:nvPr/>
        </p:nvPicPr>
        <p:blipFill>
          <a:blip r:embed="rId3"/>
          <a:stretch>
            <a:fillRect/>
          </a:stretch>
        </p:blipFill>
        <p:spPr>
          <a:xfrm>
            <a:off x="11164018" y="226709"/>
            <a:ext cx="738314" cy="738314"/>
          </a:xfrm>
          <a:prstGeom prst="rect">
            <a:avLst/>
          </a:prstGeom>
        </p:spPr>
      </p:pic>
      <p:sp>
        <p:nvSpPr>
          <p:cNvPr id="4" name="TextBox 3">
            <a:extLst>
              <a:ext uri="{FF2B5EF4-FFF2-40B4-BE49-F238E27FC236}">
                <a16:creationId xmlns:a16="http://schemas.microsoft.com/office/drawing/2014/main" id="{BC54506B-9923-47BA-8197-83AB902C6D4D}"/>
              </a:ext>
            </a:extLst>
          </p:cNvPr>
          <p:cNvSpPr txBox="1"/>
          <p:nvPr/>
        </p:nvSpPr>
        <p:spPr>
          <a:xfrm>
            <a:off x="289668" y="11556"/>
            <a:ext cx="11612663" cy="6155531"/>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p>
          <a:p>
            <a:pPr algn="ctr"/>
            <a:endParaRPr lang="en-US" sz="24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ru-RU" sz="2000" b="1" dirty="0">
                <a:solidFill>
                  <a:schemeClr val="accent2">
                    <a:lumMod val="50000"/>
                  </a:schemeClr>
                </a:solidFill>
                <a:effectLst/>
                <a:latin typeface="Times New Roman" panose="02020603050405020304" pitchFamily="18" charset="0"/>
                <a:ea typeface="Calibri" panose="020F0502020204030204" pitchFamily="34" charset="0"/>
              </a:rPr>
              <a:t>3.5 Менежмент </a:t>
            </a:r>
            <a:r>
              <a:rPr lang="ru-RU" sz="2000" b="1" dirty="0" err="1">
                <a:solidFill>
                  <a:schemeClr val="accent2">
                    <a:lumMod val="50000"/>
                  </a:schemeClr>
                </a:solidFill>
                <a:effectLst/>
                <a:latin typeface="Times New Roman" panose="02020603050405020304" pitchFamily="18" charset="0"/>
                <a:ea typeface="Calibri" panose="020F0502020204030204" pitchFamily="34" charset="0"/>
              </a:rPr>
              <a:t>тизими</a:t>
            </a:r>
            <a:r>
              <a:rPr lang="ru-RU" sz="20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000" b="1" dirty="0">
                <a:solidFill>
                  <a:schemeClr val="accent2">
                    <a:lumMod val="50000"/>
                  </a:schemeClr>
                </a:solidFill>
                <a:effectLst/>
                <a:latin typeface="Times New Roman" panose="02020603050405020304" pitchFamily="18" charset="0"/>
                <a:ea typeface="Calibri" panose="020F0502020204030204" pitchFamily="34" charset="0"/>
              </a:rPr>
              <a:t>management system</a:t>
            </a:r>
            <a:r>
              <a:rPr lang="ru-RU" sz="20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000" b="1" dirty="0">
                <a:solidFill>
                  <a:schemeClr val="accent2">
                    <a:lumMod val="50000"/>
                  </a:schemeClr>
                </a:solidFill>
                <a:effectLst/>
                <a:latin typeface="Times New Roman" panose="02020603050405020304" pitchFamily="18" charset="0"/>
                <a:ea typeface="Calibri" panose="020F0502020204030204" pitchFamily="34" charset="0"/>
              </a:rPr>
              <a:t> </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ташкилотнинг сиёсати (3.10) ишлаб чиқиш ҳамда мақсадларни белгилаш (3.11) ва ушбу мақсадларга эришиш учун  жараёнларни белгилаш учун ўзаро боғлиқ ва ўзаро алоқадор элементлар тўплами.</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Менежмент</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тизими</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бир</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ёки</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бир</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нечта</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тартиб-интизомга</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таалуқли</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бўлиши</a:t>
            </a:r>
            <a:r>
              <a:rPr lang="ru-RU" sz="2000" dirty="0">
                <a:solidFill>
                  <a:schemeClr val="accent2">
                    <a:lumMod val="50000"/>
                  </a:schemeClr>
                </a:solidFill>
                <a:effectLst/>
                <a:latin typeface="Times New Roman" panose="02020603050405020304" pitchFamily="18" charset="0"/>
                <a:ea typeface="Calibri" panose="020F0502020204030204" pitchFamily="34"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rPr>
              <a:t>мумкин</a:t>
            </a:r>
            <a:r>
              <a:rPr lang="ru-RU" sz="2000" dirty="0">
                <a:solidFill>
                  <a:schemeClr val="accent2">
                    <a:lumMod val="50000"/>
                  </a:schemeClr>
                </a:solidFill>
                <a:effectLst/>
                <a:latin typeface="Times New Roman" panose="02020603050405020304" pitchFamily="18" charset="0"/>
                <a:ea typeface="Calibri" panose="020F0502020204030204" pitchFamily="34" charset="0"/>
              </a:rPr>
              <a:t>.</a:t>
            </a:r>
          </a:p>
          <a:p>
            <a:pPr algn="just"/>
            <a:r>
              <a:rPr lang="ru-RU" sz="2000" dirty="0" err="1">
                <a:solidFill>
                  <a:schemeClr val="accent2">
                    <a:lumMod val="50000"/>
                  </a:schemeClr>
                </a:solidFill>
                <a:latin typeface="Times New Roman" panose="02020603050405020304" pitchFamily="18" charset="0"/>
                <a:ea typeface="Calibri" panose="020F0502020204030204" pitchFamily="34" charset="0"/>
              </a:rPr>
              <a:t>Тизим</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элементлари</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ташкилотнинг</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тузилмаси</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функциялари</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ва</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маъсулият</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доираси</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режалаштириш</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ва</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ҳаракатни</a:t>
            </a:r>
            <a:r>
              <a:rPr lang="ru-RU" sz="2000" dirty="0">
                <a:solidFill>
                  <a:schemeClr val="accent2">
                    <a:lumMod val="50000"/>
                  </a:schemeClr>
                </a:solidFill>
                <a:latin typeface="Times New Roman" panose="02020603050405020304" pitchFamily="18" charset="0"/>
                <a:ea typeface="Calibri" panose="020F0502020204030204" pitchFamily="34" charset="0"/>
              </a:rPr>
              <a:t> </a:t>
            </a:r>
            <a:r>
              <a:rPr lang="ru-RU" sz="2000" dirty="0" err="1">
                <a:solidFill>
                  <a:schemeClr val="accent2">
                    <a:lumMod val="50000"/>
                  </a:schemeClr>
                </a:solidFill>
                <a:latin typeface="Times New Roman" panose="02020603050405020304" pitchFamily="18" charset="0"/>
                <a:ea typeface="Calibri" panose="020F0502020204030204" pitchFamily="34" charset="0"/>
              </a:rPr>
              <a:t>ўз</a:t>
            </a:r>
            <a:r>
              <a:rPr lang="ru-RU" sz="2000" dirty="0">
                <a:solidFill>
                  <a:schemeClr val="accent2">
                    <a:lumMod val="50000"/>
                  </a:schemeClr>
                </a:solidFill>
                <a:latin typeface="Times New Roman" panose="02020603050405020304" pitchFamily="18" charset="0"/>
                <a:ea typeface="Calibri" panose="020F0502020204030204" pitchFamily="34" charset="0"/>
              </a:rPr>
              <a:t> ичига </a:t>
            </a:r>
            <a:r>
              <a:rPr lang="ru-RU" sz="2000" dirty="0" err="1">
                <a:solidFill>
                  <a:schemeClr val="accent2">
                    <a:lumMod val="50000"/>
                  </a:schemeClr>
                </a:solidFill>
                <a:latin typeface="Times New Roman" panose="02020603050405020304" pitchFamily="18" charset="0"/>
                <a:ea typeface="Calibri" panose="020F0502020204030204" pitchFamily="34" charset="0"/>
              </a:rPr>
              <a:t>олади</a:t>
            </a:r>
            <a:r>
              <a:rPr lang="ru-RU" sz="2000" dirty="0">
                <a:solidFill>
                  <a:schemeClr val="accent2">
                    <a:lumMod val="50000"/>
                  </a:schemeClr>
                </a:solidFill>
                <a:latin typeface="Times New Roman" panose="02020603050405020304" pitchFamily="18" charset="0"/>
                <a:ea typeface="Calibri" panose="020F0502020204030204" pitchFamily="34" charset="0"/>
              </a:rPr>
              <a:t>.</a:t>
            </a:r>
          </a:p>
          <a:p>
            <a:pPr algn="just"/>
            <a:r>
              <a:rPr lang="uz-Cyrl-UZ" sz="2400" b="1" dirty="0">
                <a:solidFill>
                  <a:schemeClr val="accent6">
                    <a:lumMod val="75000"/>
                  </a:schemeClr>
                </a:solidFill>
                <a:latin typeface="Times New Roman" panose="02020603050405020304" pitchFamily="18" charset="0"/>
                <a:ea typeface="Calibri" panose="020F0502020204030204" pitchFamily="34" charset="0"/>
              </a:rPr>
              <a:t>Эдвард Деминг</a:t>
            </a:r>
            <a:r>
              <a:rPr lang="uz-Cyrl-UZ" sz="2400" dirty="0">
                <a:solidFill>
                  <a:schemeClr val="accent6">
                    <a:lumMod val="75000"/>
                  </a:schemeClr>
                </a:solidFill>
                <a:latin typeface="Times New Roman" panose="02020603050405020304" pitchFamily="18" charset="0"/>
                <a:ea typeface="Calibri" panose="020F0502020204030204" pitchFamily="34" charset="0"/>
              </a:rPr>
              <a:t> </a:t>
            </a:r>
            <a:r>
              <a:rPr lang="uz-Cyrl-UZ" sz="2400" b="1" dirty="0">
                <a:solidFill>
                  <a:schemeClr val="accent6">
                    <a:lumMod val="75000"/>
                  </a:schemeClr>
                </a:solidFill>
                <a:latin typeface="Times New Roman" panose="02020603050405020304" pitchFamily="18" charset="0"/>
                <a:ea typeface="Calibri" panose="020F0502020204030204" pitchFamily="34" charset="0"/>
              </a:rPr>
              <a:t>яратган </a:t>
            </a:r>
          </a:p>
          <a:p>
            <a:pPr algn="just"/>
            <a:r>
              <a:rPr lang="uz-Cyrl-UZ" sz="2400" b="1" dirty="0">
                <a:solidFill>
                  <a:schemeClr val="accent6">
                    <a:lumMod val="75000"/>
                  </a:schemeClr>
                </a:solidFill>
                <a:latin typeface="Times New Roman" panose="02020603050405020304" pitchFamily="18" charset="0"/>
                <a:ea typeface="Calibri" panose="020F0502020204030204" pitchFamily="34" charset="0"/>
              </a:rPr>
              <a:t>“</a:t>
            </a:r>
            <a:r>
              <a:rPr lang="en-US" sz="2400" b="1" dirty="0">
                <a:solidFill>
                  <a:schemeClr val="accent6">
                    <a:lumMod val="75000"/>
                  </a:schemeClr>
                </a:solidFill>
                <a:latin typeface="Times New Roman" panose="02020603050405020304" pitchFamily="18" charset="0"/>
                <a:ea typeface="Calibri" panose="020F0502020204030204" pitchFamily="34" charset="0"/>
              </a:rPr>
              <a:t>PDCA</a:t>
            </a:r>
            <a:r>
              <a:rPr lang="uz-Cyrl-UZ" sz="2400" b="1" dirty="0">
                <a:solidFill>
                  <a:schemeClr val="accent6">
                    <a:lumMod val="75000"/>
                  </a:schemeClr>
                </a:solidFill>
                <a:latin typeface="Times New Roman" panose="02020603050405020304" pitchFamily="18" charset="0"/>
                <a:ea typeface="Calibri" panose="020F0502020204030204" pitchFamily="34" charset="0"/>
              </a:rPr>
              <a:t> цикли”</a:t>
            </a:r>
            <a:r>
              <a:rPr lang="en-US" sz="2400" b="1" dirty="0">
                <a:solidFill>
                  <a:schemeClr val="accent6">
                    <a:lumMod val="75000"/>
                  </a:schemeClr>
                </a:solidFill>
                <a:latin typeface="Times New Roman" panose="02020603050405020304" pitchFamily="18" charset="0"/>
                <a:ea typeface="Calibri" panose="020F0502020204030204" pitchFamily="34" charset="0"/>
              </a:rPr>
              <a:t> </a:t>
            </a:r>
            <a:r>
              <a:rPr lang="uz-Cyrl-UZ" sz="2400" b="1" dirty="0">
                <a:solidFill>
                  <a:schemeClr val="accent6">
                    <a:lumMod val="75000"/>
                  </a:schemeClr>
                </a:solidFill>
                <a:latin typeface="Times New Roman" panose="02020603050405020304" pitchFamily="18" charset="0"/>
                <a:ea typeface="Calibri" panose="020F0502020204030204" pitchFamily="34" charset="0"/>
              </a:rPr>
              <a:t> ёки </a:t>
            </a:r>
          </a:p>
          <a:p>
            <a:pPr algn="just"/>
            <a:r>
              <a:rPr lang="uz-Cyrl-UZ" sz="2400" b="1" u="sng" dirty="0">
                <a:solidFill>
                  <a:schemeClr val="accent6">
                    <a:lumMod val="75000"/>
                  </a:schemeClr>
                </a:solidFill>
                <a:latin typeface="Times New Roman" panose="02020603050405020304" pitchFamily="18" charset="0"/>
                <a:ea typeface="Calibri" panose="020F0502020204030204" pitchFamily="34" charset="0"/>
              </a:rPr>
              <a:t>Сифат менежментини </a:t>
            </a:r>
          </a:p>
          <a:p>
            <a:pPr algn="just"/>
            <a:r>
              <a:rPr lang="uz-Cyrl-UZ" sz="2400" b="1" dirty="0">
                <a:solidFill>
                  <a:schemeClr val="accent6">
                    <a:lumMod val="75000"/>
                  </a:schemeClr>
                </a:solidFill>
                <a:latin typeface="Times New Roman" panose="02020603050405020304" pitchFamily="18" charset="0"/>
                <a:ea typeface="Calibri" panose="020F0502020204030204" pitchFamily="34" charset="0"/>
              </a:rPr>
              <a:t>          </a:t>
            </a:r>
            <a:r>
              <a:rPr lang="uz-Cyrl-UZ" sz="2400" b="1" u="sng" dirty="0">
                <a:solidFill>
                  <a:schemeClr val="accent6">
                    <a:lumMod val="75000"/>
                  </a:schemeClr>
                </a:solidFill>
                <a:latin typeface="Times New Roman" panose="02020603050405020304" pitchFamily="18" charset="0"/>
                <a:ea typeface="Calibri" panose="020F0502020204030204" pitchFamily="34" charset="0"/>
              </a:rPr>
              <a:t>цикли</a:t>
            </a:r>
            <a:endParaRPr lang="ru-RU" sz="2400" b="1" u="sng" dirty="0">
              <a:solidFill>
                <a:schemeClr val="accent2">
                  <a:lumMod val="50000"/>
                </a:schemeClr>
              </a:solidFill>
              <a:latin typeface="Times New Roman" panose="02020603050405020304" pitchFamily="18" charset="0"/>
              <a:ea typeface="Calibri" panose="020F0502020204030204" pitchFamily="34" charset="0"/>
            </a:endParaRPr>
          </a:p>
          <a:p>
            <a:pPr algn="just"/>
            <a:endParaRPr lang="uz-Cyrl-UZ" sz="1600" dirty="0">
              <a:solidFill>
                <a:schemeClr val="accent6">
                  <a:lumMod val="75000"/>
                </a:schemeClr>
              </a:solidFill>
              <a:latin typeface="Times New Roman" panose="02020603050405020304" pitchFamily="18" charset="0"/>
              <a:ea typeface="Calibri" panose="020F0502020204030204" pitchFamily="34" charset="0"/>
            </a:endParaRPr>
          </a:p>
          <a:p>
            <a:pPr algn="just"/>
            <a:endParaRPr lang="uz-Cyrl-UZ" dirty="0">
              <a:solidFill>
                <a:schemeClr val="accent6">
                  <a:lumMod val="75000"/>
                </a:schemeClr>
              </a:solidFill>
              <a:latin typeface="Times New Roman" panose="02020603050405020304" pitchFamily="18" charset="0"/>
              <a:ea typeface="Calibri" panose="020F0502020204030204" pitchFamily="34" charset="0"/>
            </a:endParaRPr>
          </a:p>
          <a:p>
            <a:pPr algn="just"/>
            <a:r>
              <a:rPr lang="uz-Cyrl-UZ" dirty="0">
                <a:solidFill>
                  <a:schemeClr val="accent6">
                    <a:lumMod val="75000"/>
                  </a:schemeClr>
                </a:solidFill>
                <a:latin typeface="Times New Roman" panose="02020603050405020304" pitchFamily="18" charset="0"/>
                <a:ea typeface="Calibri" panose="020F0502020204030204" pitchFamily="34" charset="0"/>
              </a:rPr>
              <a:t>         </a:t>
            </a:r>
            <a:r>
              <a:rPr lang="en-US" dirty="0">
                <a:solidFill>
                  <a:schemeClr val="accent6">
                    <a:lumMod val="75000"/>
                  </a:schemeClr>
                </a:solidFill>
                <a:latin typeface="Times New Roman" panose="02020603050405020304" pitchFamily="18" charset="0"/>
                <a:ea typeface="Calibri" panose="020F0502020204030204" pitchFamily="34" charset="0"/>
              </a:rPr>
              <a:t>Plan </a:t>
            </a:r>
            <a:r>
              <a:rPr lang="uz-Cyrl-UZ" dirty="0">
                <a:solidFill>
                  <a:schemeClr val="accent6">
                    <a:lumMod val="75000"/>
                  </a:schemeClr>
                </a:solidFill>
                <a:latin typeface="Times New Roman" panose="02020603050405020304" pitchFamily="18" charset="0"/>
                <a:ea typeface="Calibri" panose="020F0502020204030204" pitchFamily="34" charset="0"/>
              </a:rPr>
              <a:t>  </a:t>
            </a:r>
            <a:r>
              <a:rPr lang="en-US" dirty="0">
                <a:solidFill>
                  <a:schemeClr val="accent6">
                    <a:lumMod val="75000"/>
                  </a:schemeClr>
                </a:solidFill>
                <a:latin typeface="Times New Roman" panose="02020603050405020304" pitchFamily="18" charset="0"/>
                <a:ea typeface="Calibri" panose="020F0502020204030204" pitchFamily="34" charset="0"/>
              </a:rPr>
              <a:t>-</a:t>
            </a:r>
            <a:r>
              <a:rPr lang="uz-Cyrl-UZ" dirty="0">
                <a:solidFill>
                  <a:schemeClr val="accent6">
                    <a:lumMod val="75000"/>
                  </a:schemeClr>
                </a:solidFill>
                <a:latin typeface="Times New Roman" panose="02020603050405020304" pitchFamily="18" charset="0"/>
                <a:ea typeface="Calibri" panose="020F0502020204030204" pitchFamily="34" charset="0"/>
              </a:rPr>
              <a:t> </a:t>
            </a:r>
            <a:r>
              <a:rPr lang="ru-RU" dirty="0" err="1">
                <a:solidFill>
                  <a:schemeClr val="accent6">
                    <a:lumMod val="75000"/>
                  </a:schemeClr>
                </a:solidFill>
                <a:latin typeface="Times New Roman" panose="02020603050405020304" pitchFamily="18" charset="0"/>
                <a:ea typeface="Calibri" panose="020F0502020204030204" pitchFamily="34" charset="0"/>
              </a:rPr>
              <a:t>Режалаштириш</a:t>
            </a:r>
            <a:endParaRPr lang="ru-RU" dirty="0">
              <a:solidFill>
                <a:schemeClr val="accent6">
                  <a:lumMod val="75000"/>
                </a:schemeClr>
              </a:solidFill>
              <a:latin typeface="Times New Roman" panose="02020603050405020304" pitchFamily="18" charset="0"/>
              <a:ea typeface="Calibri" panose="020F0502020204030204" pitchFamily="34" charset="0"/>
            </a:endParaRPr>
          </a:p>
          <a:p>
            <a:pPr algn="just"/>
            <a:r>
              <a:rPr lang="uz-Cyrl-UZ" dirty="0">
                <a:solidFill>
                  <a:schemeClr val="accent6">
                    <a:lumMod val="75000"/>
                  </a:schemeClr>
                </a:solidFill>
                <a:latin typeface="Times New Roman" panose="02020603050405020304" pitchFamily="18" charset="0"/>
                <a:ea typeface="Calibri" panose="020F0502020204030204" pitchFamily="34" charset="0"/>
              </a:rPr>
              <a:t>         </a:t>
            </a:r>
            <a:r>
              <a:rPr lang="en-US" dirty="0">
                <a:solidFill>
                  <a:schemeClr val="accent6">
                    <a:lumMod val="75000"/>
                  </a:schemeClr>
                </a:solidFill>
                <a:latin typeface="Times New Roman" panose="02020603050405020304" pitchFamily="18" charset="0"/>
                <a:ea typeface="Calibri" panose="020F0502020204030204" pitchFamily="34" charset="0"/>
              </a:rPr>
              <a:t>Do </a:t>
            </a:r>
            <a:r>
              <a:rPr lang="uz-Cyrl-UZ" dirty="0">
                <a:solidFill>
                  <a:schemeClr val="accent6">
                    <a:lumMod val="75000"/>
                  </a:schemeClr>
                </a:solidFill>
                <a:latin typeface="Times New Roman" panose="02020603050405020304" pitchFamily="18" charset="0"/>
                <a:ea typeface="Calibri" panose="020F0502020204030204" pitchFamily="34" charset="0"/>
              </a:rPr>
              <a:t>    </a:t>
            </a:r>
            <a:r>
              <a:rPr lang="en-US" dirty="0">
                <a:solidFill>
                  <a:schemeClr val="accent6">
                    <a:lumMod val="75000"/>
                  </a:schemeClr>
                </a:solidFill>
                <a:latin typeface="Times New Roman" panose="02020603050405020304" pitchFamily="18" charset="0"/>
                <a:ea typeface="Calibri" panose="020F0502020204030204" pitchFamily="34" charset="0"/>
              </a:rPr>
              <a:t>- </a:t>
            </a:r>
            <a:r>
              <a:rPr lang="ru-RU" dirty="0" err="1">
                <a:solidFill>
                  <a:schemeClr val="accent6">
                    <a:lumMod val="75000"/>
                  </a:schemeClr>
                </a:solidFill>
                <a:latin typeface="Times New Roman" panose="02020603050405020304" pitchFamily="18" charset="0"/>
                <a:ea typeface="Calibri" panose="020F0502020204030204" pitchFamily="34" charset="0"/>
              </a:rPr>
              <a:t>Бажариш</a:t>
            </a:r>
            <a:r>
              <a:rPr lang="ru-RU" dirty="0">
                <a:solidFill>
                  <a:schemeClr val="accent6">
                    <a:lumMod val="75000"/>
                  </a:schemeClr>
                </a:solidFill>
                <a:latin typeface="Times New Roman" panose="02020603050405020304" pitchFamily="18" charset="0"/>
                <a:ea typeface="Calibri" panose="020F0502020204030204" pitchFamily="34" charset="0"/>
              </a:rPr>
              <a:t> </a:t>
            </a:r>
          </a:p>
          <a:p>
            <a:pPr algn="just"/>
            <a:r>
              <a:rPr lang="uz-Cyrl-UZ" dirty="0">
                <a:solidFill>
                  <a:schemeClr val="accent6">
                    <a:lumMod val="75000"/>
                  </a:schemeClr>
                </a:solidFill>
                <a:latin typeface="Times New Roman" panose="02020603050405020304" pitchFamily="18" charset="0"/>
                <a:ea typeface="Calibri" panose="020F0502020204030204" pitchFamily="34" charset="0"/>
              </a:rPr>
              <a:t>         </a:t>
            </a:r>
            <a:r>
              <a:rPr lang="en-US" dirty="0" err="1">
                <a:solidFill>
                  <a:schemeClr val="accent6">
                    <a:lumMod val="75000"/>
                  </a:schemeClr>
                </a:solidFill>
                <a:latin typeface="Times New Roman" panose="02020603050405020304" pitchFamily="18" charset="0"/>
                <a:ea typeface="Calibri" panose="020F0502020204030204" pitchFamily="34" charset="0"/>
              </a:rPr>
              <a:t>Chek</a:t>
            </a:r>
            <a:r>
              <a:rPr lang="en-US" dirty="0">
                <a:solidFill>
                  <a:schemeClr val="accent6">
                    <a:lumMod val="75000"/>
                  </a:schemeClr>
                </a:solidFill>
                <a:latin typeface="Times New Roman" panose="02020603050405020304" pitchFamily="18" charset="0"/>
                <a:ea typeface="Calibri" panose="020F0502020204030204" pitchFamily="34" charset="0"/>
              </a:rPr>
              <a:t> - </a:t>
            </a:r>
            <a:r>
              <a:rPr lang="ru-RU" dirty="0" err="1">
                <a:solidFill>
                  <a:schemeClr val="accent6">
                    <a:lumMod val="75000"/>
                  </a:schemeClr>
                </a:solidFill>
                <a:latin typeface="Times New Roman" panose="02020603050405020304" pitchFamily="18" charset="0"/>
                <a:ea typeface="Calibri" panose="020F0502020204030204" pitchFamily="34" charset="0"/>
              </a:rPr>
              <a:t>Текшириш</a:t>
            </a:r>
            <a:endParaRPr lang="ru-RU" dirty="0">
              <a:solidFill>
                <a:schemeClr val="accent6">
                  <a:lumMod val="75000"/>
                </a:schemeClr>
              </a:solidFill>
              <a:latin typeface="Times New Roman" panose="02020603050405020304" pitchFamily="18" charset="0"/>
              <a:ea typeface="Calibri" panose="020F0502020204030204" pitchFamily="34" charset="0"/>
            </a:endParaRPr>
          </a:p>
          <a:p>
            <a:pPr algn="just"/>
            <a:r>
              <a:rPr lang="uz-Cyrl-UZ" dirty="0">
                <a:solidFill>
                  <a:schemeClr val="accent6">
                    <a:lumMod val="75000"/>
                  </a:schemeClr>
                </a:solidFill>
                <a:latin typeface="Times New Roman" panose="02020603050405020304" pitchFamily="18" charset="0"/>
                <a:ea typeface="Calibri" panose="020F0502020204030204" pitchFamily="34" charset="0"/>
              </a:rPr>
              <a:t>         </a:t>
            </a:r>
            <a:r>
              <a:rPr lang="en-US" dirty="0">
                <a:solidFill>
                  <a:schemeClr val="accent6">
                    <a:lumMod val="75000"/>
                  </a:schemeClr>
                </a:solidFill>
                <a:latin typeface="Times New Roman" panose="02020603050405020304" pitchFamily="18" charset="0"/>
                <a:ea typeface="Calibri" panose="020F0502020204030204" pitchFamily="34" charset="0"/>
              </a:rPr>
              <a:t>Act </a:t>
            </a:r>
            <a:r>
              <a:rPr lang="uz-Cyrl-UZ" dirty="0">
                <a:solidFill>
                  <a:schemeClr val="accent6">
                    <a:lumMod val="75000"/>
                  </a:schemeClr>
                </a:solidFill>
                <a:latin typeface="Times New Roman" panose="02020603050405020304" pitchFamily="18" charset="0"/>
                <a:ea typeface="Calibri" panose="020F0502020204030204" pitchFamily="34" charset="0"/>
              </a:rPr>
              <a:t>   </a:t>
            </a:r>
            <a:r>
              <a:rPr lang="en-US" dirty="0">
                <a:solidFill>
                  <a:schemeClr val="accent6">
                    <a:lumMod val="75000"/>
                  </a:schemeClr>
                </a:solidFill>
                <a:latin typeface="Times New Roman" panose="02020603050405020304" pitchFamily="18" charset="0"/>
                <a:ea typeface="Calibri" panose="020F0502020204030204" pitchFamily="34" charset="0"/>
              </a:rPr>
              <a:t>- </a:t>
            </a:r>
            <a:r>
              <a:rPr lang="ru-RU" dirty="0" err="1">
                <a:solidFill>
                  <a:schemeClr val="accent6">
                    <a:lumMod val="75000"/>
                  </a:schemeClr>
                </a:solidFill>
                <a:latin typeface="Times New Roman" panose="02020603050405020304" pitchFamily="18" charset="0"/>
                <a:ea typeface="Calibri" panose="020F0502020204030204" pitchFamily="34" charset="0"/>
              </a:rPr>
              <a:t>Яхшилаш</a:t>
            </a:r>
            <a:endParaRPr lang="ru-RU" dirty="0">
              <a:solidFill>
                <a:schemeClr val="accent6">
                  <a:lumMod val="75000"/>
                </a:schemeClr>
              </a:solidFill>
              <a:latin typeface="Times New Roman" panose="02020603050405020304" pitchFamily="18" charset="0"/>
              <a:ea typeface="Calibri" panose="020F0502020204030204" pitchFamily="34" charset="0"/>
            </a:endParaRPr>
          </a:p>
        </p:txBody>
      </p:sp>
      <p:pic>
        <p:nvPicPr>
          <p:cNvPr id="2050" name="Picture 2" descr="Внедрение СМК согласно стандарту ISO 13485">
            <a:extLst>
              <a:ext uri="{FF2B5EF4-FFF2-40B4-BE49-F238E27FC236}">
                <a16:creationId xmlns:a16="http://schemas.microsoft.com/office/drawing/2014/main" id="{46377B0C-84DD-4783-A939-2138A90D85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30"/>
          <a:stretch/>
        </p:blipFill>
        <p:spPr bwMode="auto">
          <a:xfrm>
            <a:off x="3807228" y="2735639"/>
            <a:ext cx="8384771" cy="389565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B8207C61-CE82-4CFD-98A3-CC97FC24D4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4936" y="131533"/>
            <a:ext cx="896478" cy="828043"/>
          </a:xfrm>
          <a:prstGeom prst="rect">
            <a:avLst/>
          </a:prstGeom>
        </p:spPr>
      </p:pic>
    </p:spTree>
    <p:extLst>
      <p:ext uri="{BB962C8B-B14F-4D97-AF65-F5344CB8AC3E}">
        <p14:creationId xmlns:p14="http://schemas.microsoft.com/office/powerpoint/2010/main" val="193058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389ED0-EDAC-4A46-AB51-83E7E5084367}"/>
              </a:ext>
            </a:extLst>
          </p:cNvPr>
          <p:cNvSpPr txBox="1"/>
          <p:nvPr/>
        </p:nvSpPr>
        <p:spPr>
          <a:xfrm>
            <a:off x="285070" y="226709"/>
            <a:ext cx="6026083" cy="6432530"/>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endParaRPr lang="ru-RU" sz="2000" b="1" dirty="0">
              <a:solidFill>
                <a:schemeClr val="accent2">
                  <a:lumMod val="50000"/>
                </a:schemeClr>
              </a:solidFill>
              <a:latin typeface="Times New Roman" panose="02020603050405020304" pitchFamily="18" charset="0"/>
              <a:ea typeface="Calibri" panose="020F0502020204030204" pitchFamily="34" charset="0"/>
            </a:endParaRPr>
          </a:p>
          <a:p>
            <a:pPr algn="ctr"/>
            <a:endParaRPr lang="ru-RU" sz="2000" b="1" dirty="0">
              <a:solidFill>
                <a:schemeClr val="accent2">
                  <a:lumMod val="50000"/>
                </a:schemeClr>
              </a:solidFill>
              <a:latin typeface="Times New Roman" panose="02020603050405020304" pitchFamily="18" charset="0"/>
              <a:ea typeface="Calibri" panose="020F0502020204030204" pitchFamily="34" charset="0"/>
            </a:endParaRPr>
          </a:p>
          <a:p>
            <a:pPr algn="ctr"/>
            <a:endParaRPr lang="ru-RU" sz="20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uz-Cyrl-UZ" sz="2000" b="1" dirty="0">
                <a:solidFill>
                  <a:schemeClr val="accent2">
                    <a:lumMod val="50000"/>
                  </a:schemeClr>
                </a:solidFill>
                <a:latin typeface="Times New Roman" panose="02020603050405020304" pitchFamily="18" charset="0"/>
                <a:ea typeface="Calibri" panose="020F0502020204030204" pitchFamily="34" charset="0"/>
              </a:rPr>
              <a:t>3.11 Сиёсат </a:t>
            </a:r>
            <a:r>
              <a:rPr lang="en-US" sz="2000" b="1" dirty="0">
                <a:solidFill>
                  <a:schemeClr val="accent2">
                    <a:lumMod val="50000"/>
                  </a:schemeClr>
                </a:solidFill>
                <a:latin typeface="Times New Roman" panose="02020603050405020304" pitchFamily="18" charset="0"/>
                <a:ea typeface="Calibri" panose="020F0502020204030204" pitchFamily="34" charset="0"/>
              </a:rPr>
              <a:t>(police) </a:t>
            </a:r>
            <a:r>
              <a:rPr lang="uz-Cyrl-UZ" sz="2000" dirty="0">
                <a:solidFill>
                  <a:schemeClr val="accent2">
                    <a:lumMod val="50000"/>
                  </a:schemeClr>
                </a:solidFill>
                <a:latin typeface="Times New Roman" panose="02020603050405020304" pitchFamily="18" charset="0"/>
                <a:ea typeface="Calibri" panose="020F0502020204030204" pitchFamily="34" charset="0"/>
              </a:rPr>
              <a:t>– ташкилотнинг юқори рахбарияти ёки бошқарув органи томонидан расмий равишда тақдим этиладиган фаолиятининг хоҳиш-истаклари ва йўланишлари.</a:t>
            </a:r>
          </a:p>
          <a:p>
            <a:pPr algn="just"/>
            <a:endParaRPr lang="uz-Cyrl-UZ" sz="2000" dirty="0">
              <a:solidFill>
                <a:schemeClr val="accent2">
                  <a:lumMod val="50000"/>
                </a:schemeClr>
              </a:solidFill>
              <a:latin typeface="Times New Roman" panose="02020603050405020304" pitchFamily="18" charset="0"/>
              <a:ea typeface="Calibri" panose="020F0502020204030204" pitchFamily="34" charset="0"/>
            </a:endParaRPr>
          </a:p>
          <a:p>
            <a:pPr algn="just"/>
            <a:endParaRPr lang="uz-Cyrl-UZ" sz="2000" dirty="0">
              <a:solidFill>
                <a:schemeClr val="accent2">
                  <a:lumMod val="50000"/>
                </a:schemeClr>
              </a:solidFill>
              <a:latin typeface="Times New Roman" panose="02020603050405020304" pitchFamily="18" charset="0"/>
              <a:ea typeface="Calibri" panose="020F0502020204030204" pitchFamily="34" charset="0"/>
            </a:endParaRPr>
          </a:p>
          <a:p>
            <a:pPr algn="just"/>
            <a:r>
              <a:rPr lang="ru-RU" sz="2000" b="1" dirty="0">
                <a:solidFill>
                  <a:schemeClr val="accent2">
                    <a:lumMod val="50000"/>
                  </a:schemeClr>
                </a:solidFill>
                <a:effectLst/>
                <a:latin typeface="Times New Roman" panose="02020603050405020304" pitchFamily="18" charset="0"/>
                <a:ea typeface="Calibri" panose="020F0502020204030204" pitchFamily="34" charset="0"/>
              </a:rPr>
              <a:t>3.12 </a:t>
            </a:r>
            <a:r>
              <a:rPr lang="ru-RU" sz="2000" b="1" dirty="0" err="1">
                <a:solidFill>
                  <a:schemeClr val="accent2">
                    <a:lumMod val="50000"/>
                  </a:schemeClr>
                </a:solidFill>
                <a:effectLst/>
                <a:latin typeface="Times New Roman" panose="02020603050405020304" pitchFamily="18" charset="0"/>
                <a:ea typeface="Calibri" panose="020F0502020204030204" pitchFamily="34" charset="0"/>
              </a:rPr>
              <a:t>Таввакал</a:t>
            </a:r>
            <a:r>
              <a:rPr lang="ru-RU" sz="2000" b="1" dirty="0">
                <a:solidFill>
                  <a:schemeClr val="accent2">
                    <a:lumMod val="50000"/>
                  </a:schemeClr>
                </a:solidFill>
                <a:effectLst/>
                <a:latin typeface="Times New Roman" panose="02020603050405020304" pitchFamily="18" charset="0"/>
                <a:ea typeface="Calibri" panose="020F0502020204030204" pitchFamily="34" charset="0"/>
              </a:rPr>
              <a:t> (риск) – </a:t>
            </a: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мақсадларга ноаниқликнинг таъсири</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 (кронизм, непотизм, фирибгарлик, </a:t>
            </a:r>
            <a:r>
              <a:rPr lang="uz-Cyrl-UZ" sz="2000" dirty="0">
                <a:solidFill>
                  <a:schemeClr val="accent2">
                    <a:lumMod val="50000"/>
                  </a:schemeClr>
                </a:solidFill>
                <a:latin typeface="Times New Roman" panose="02020603050405020304" pitchFamily="18" charset="0"/>
                <a:ea typeface="Calibri" panose="020F0502020204030204" pitchFamily="34" charset="0"/>
              </a:rPr>
              <a:t>растрата, давлат мулкини ўзлаштириш, пора олиш бериш ва бошқа </a:t>
            </a:r>
            <a:r>
              <a:rPr lang="uz-Cyrl-UZ" sz="2000" u="sng" dirty="0">
                <a:solidFill>
                  <a:schemeClr val="accent2">
                    <a:lumMod val="50000"/>
                  </a:schemeClr>
                </a:solidFill>
                <a:latin typeface="Times New Roman" panose="02020603050405020304" pitchFamily="18" charset="0"/>
                <a:ea typeface="Calibri" panose="020F0502020204030204" pitchFamily="34" charset="0"/>
              </a:rPr>
              <a:t>коррупциявий хатти-харакатларни содир этиш хавфи</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a:t>
            </a:r>
          </a:p>
          <a:p>
            <a:pPr algn="just"/>
            <a:endParaRPr lang="uz-Cyrl-UZ" sz="2000" dirty="0">
              <a:solidFill>
                <a:schemeClr val="accent2">
                  <a:lumMod val="50000"/>
                </a:schemeClr>
              </a:solidFill>
              <a:effectLst/>
              <a:latin typeface="Times New Roman" panose="02020603050405020304" pitchFamily="18" charset="0"/>
              <a:ea typeface="Calibri" panose="020F0502020204030204" pitchFamily="34" charset="0"/>
            </a:endParaRPr>
          </a:p>
          <a:p>
            <a:pPr algn="just"/>
            <a:r>
              <a:rPr lang="uz-Cyrl-UZ" sz="2000" b="1" dirty="0">
                <a:solidFill>
                  <a:schemeClr val="accent2">
                    <a:lumMod val="50000"/>
                  </a:schemeClr>
                </a:solidFill>
                <a:latin typeface="Times New Roman" panose="02020603050405020304" pitchFamily="18" charset="0"/>
                <a:ea typeface="Calibri" panose="020F0502020204030204" pitchFamily="34" charset="0"/>
              </a:rPr>
              <a:t>Мақсад  (</a:t>
            </a:r>
            <a:r>
              <a:rPr lang="en-US" sz="2000" b="1" dirty="0">
                <a:solidFill>
                  <a:schemeClr val="accent2">
                    <a:lumMod val="50000"/>
                  </a:schemeClr>
                </a:solidFill>
                <a:latin typeface="Times New Roman" panose="02020603050405020304" pitchFamily="18" charset="0"/>
                <a:ea typeface="Calibri" panose="020F0502020204030204" pitchFamily="34" charset="0"/>
              </a:rPr>
              <a:t>objective</a:t>
            </a:r>
            <a:r>
              <a:rPr lang="uz-Cyrl-UZ" sz="2000" b="1" dirty="0">
                <a:solidFill>
                  <a:schemeClr val="accent2">
                    <a:lumMod val="50000"/>
                  </a:schemeClr>
                </a:solidFill>
                <a:latin typeface="Times New Roman" panose="02020603050405020304" pitchFamily="18" charset="0"/>
                <a:ea typeface="Calibri" panose="020F0502020204030204" pitchFamily="34" charset="0"/>
              </a:rPr>
              <a:t>) – </a:t>
            </a:r>
            <a:r>
              <a:rPr lang="uz-Cyrl-UZ" sz="2000" dirty="0">
                <a:solidFill>
                  <a:schemeClr val="accent2">
                    <a:lumMod val="50000"/>
                  </a:schemeClr>
                </a:solidFill>
                <a:latin typeface="Times New Roman" panose="02020603050405020304" pitchFamily="18" charset="0"/>
                <a:ea typeface="Calibri" panose="020F0502020204030204" pitchFamily="34" charset="0"/>
              </a:rPr>
              <a:t>эришиш лозим булган натижа (</a:t>
            </a:r>
            <a:r>
              <a:rPr lang="ru-RU" sz="2000" i="1" dirty="0" err="1">
                <a:solidFill>
                  <a:schemeClr val="accent2">
                    <a:lumMod val="50000"/>
                  </a:schemeClr>
                </a:solidFill>
                <a:effectLst/>
                <a:latin typeface="Times New Roman" panose="02020603050405020304" pitchFamily="18" charset="0"/>
                <a:cs typeface="Times New Roman" panose="02020603050405020304" pitchFamily="18" charset="0"/>
              </a:rPr>
              <a:t>инсон</a:t>
            </a:r>
            <a:r>
              <a:rPr lang="ru-RU" sz="2000" i="1"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sz="2000" i="1" dirty="0" err="1">
                <a:solidFill>
                  <a:schemeClr val="accent2">
                    <a:lumMod val="50000"/>
                  </a:schemeClr>
                </a:solidFill>
                <a:effectLst/>
                <a:latin typeface="Times New Roman" panose="02020603050405020304" pitchFamily="18" charset="0"/>
                <a:cs typeface="Times New Roman" panose="02020603050405020304" pitchFamily="18" charset="0"/>
              </a:rPr>
              <a:t>амалий</a:t>
            </a:r>
            <a:r>
              <a:rPr lang="ru-RU" sz="2000" i="1"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sz="2000" i="1" dirty="0" err="1">
                <a:solidFill>
                  <a:schemeClr val="accent2">
                    <a:lumMod val="50000"/>
                  </a:schemeClr>
                </a:solidFill>
                <a:effectLst/>
                <a:latin typeface="Times New Roman" panose="02020603050405020304" pitchFamily="18" charset="0"/>
                <a:cs typeface="Times New Roman" panose="02020603050405020304" pitchFamily="18" charset="0"/>
              </a:rPr>
              <a:t>фаолиятининг</a:t>
            </a:r>
            <a:r>
              <a:rPr lang="ru-RU" sz="2000" i="1"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sz="2000" i="1" dirty="0" err="1">
                <a:solidFill>
                  <a:schemeClr val="accent2">
                    <a:lumMod val="50000"/>
                  </a:schemeClr>
                </a:solidFill>
                <a:effectLst/>
                <a:latin typeface="Times New Roman" panose="02020603050405020304" pitchFamily="18" charset="0"/>
                <a:cs typeface="Times New Roman" panose="02020603050405020304" pitchFamily="18" charset="0"/>
              </a:rPr>
              <a:t>аввалдан</a:t>
            </a:r>
            <a:r>
              <a:rPr lang="ru-RU" sz="2000" i="1"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sz="2000" i="1" dirty="0" err="1">
                <a:solidFill>
                  <a:schemeClr val="accent2">
                    <a:lumMod val="50000"/>
                  </a:schemeClr>
                </a:solidFill>
                <a:effectLst/>
                <a:latin typeface="Times New Roman" panose="02020603050405020304" pitchFamily="18" charset="0"/>
                <a:cs typeface="Times New Roman" panose="02020603050405020304" pitchFamily="18" charset="0"/>
              </a:rPr>
              <a:t>фикран</a:t>
            </a:r>
            <a:r>
              <a:rPr lang="ru-RU" sz="2000" i="1"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sz="2000" i="1" dirty="0" err="1">
                <a:solidFill>
                  <a:schemeClr val="accent2">
                    <a:lumMod val="50000"/>
                  </a:schemeClr>
                </a:solidFill>
                <a:effectLst/>
                <a:latin typeface="Times New Roman" panose="02020603050405020304" pitchFamily="18" charset="0"/>
                <a:cs typeface="Times New Roman" panose="02020603050405020304" pitchFamily="18" charset="0"/>
              </a:rPr>
              <a:t>ўйланган</a:t>
            </a:r>
            <a:r>
              <a:rPr lang="ru-RU" sz="2000" i="1"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sz="2000" i="1" dirty="0" err="1">
                <a:solidFill>
                  <a:schemeClr val="accent2">
                    <a:lumMod val="50000"/>
                  </a:schemeClr>
                </a:solidFill>
                <a:effectLst/>
                <a:latin typeface="Times New Roman" panose="02020603050405020304" pitchFamily="18" charset="0"/>
                <a:cs typeface="Times New Roman" panose="02020603050405020304" pitchFamily="18" charset="0"/>
              </a:rPr>
              <a:t>натижаси</a:t>
            </a:r>
            <a:r>
              <a:rPr lang="ru-RU" sz="2000" b="0" i="0" dirty="0">
                <a:solidFill>
                  <a:srgbClr val="474747"/>
                </a:solidFill>
                <a:effectLst/>
                <a:latin typeface="Arial" panose="020B0604020202020204" pitchFamily="34" charset="0"/>
              </a:rPr>
              <a:t>.</a:t>
            </a:r>
            <a:r>
              <a:rPr lang="uz-Cyrl-UZ" sz="2000" dirty="0">
                <a:solidFill>
                  <a:schemeClr val="accent2">
                    <a:lumMod val="50000"/>
                  </a:schemeClr>
                </a:solidFill>
                <a:latin typeface="Times New Roman" panose="02020603050405020304" pitchFamily="18" charset="0"/>
                <a:ea typeface="Calibri" panose="020F0502020204030204" pitchFamily="34" charset="0"/>
              </a:rPr>
              <a:t>)</a:t>
            </a:r>
            <a:r>
              <a:rPr lang="en-US" sz="2000" dirty="0">
                <a:solidFill>
                  <a:schemeClr val="accent2">
                    <a:lumMod val="50000"/>
                  </a:schemeClr>
                </a:solidFill>
                <a:latin typeface="Times New Roman" panose="02020603050405020304" pitchFamily="18" charset="0"/>
                <a:ea typeface="Calibri" panose="020F0502020204030204" pitchFamily="34" charset="0"/>
              </a:rPr>
              <a:t>.</a:t>
            </a:r>
            <a:endParaRPr lang="uz-Cyrl-UZ" sz="2000" dirty="0">
              <a:solidFill>
                <a:schemeClr val="accent2">
                  <a:lumMod val="50000"/>
                </a:schemeClr>
              </a:solidFill>
              <a:latin typeface="Times New Roman" panose="02020603050405020304" pitchFamily="18" charset="0"/>
              <a:ea typeface="Calibri" panose="020F0502020204030204" pitchFamily="34" charset="0"/>
            </a:endParaRPr>
          </a:p>
        </p:txBody>
      </p:sp>
      <p:pic>
        <p:nvPicPr>
          <p:cNvPr id="2050" name="Picture 2" descr="Управление рисками в бизнес-анализе: рекомендации BABOK®Guide">
            <a:extLst>
              <a:ext uri="{FF2B5EF4-FFF2-40B4-BE49-F238E27FC236}">
                <a16:creationId xmlns:a16="http://schemas.microsoft.com/office/drawing/2014/main" id="{E0367FC1-704F-460B-B4AF-1B30B0FE6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80" r="21573"/>
          <a:stretch/>
        </p:blipFill>
        <p:spPr bwMode="auto">
          <a:xfrm>
            <a:off x="6311153" y="1314362"/>
            <a:ext cx="5758301" cy="3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aç-png-2 – Çelik Karot">
            <a:extLst>
              <a:ext uri="{FF2B5EF4-FFF2-40B4-BE49-F238E27FC236}">
                <a16:creationId xmlns:a16="http://schemas.microsoft.com/office/drawing/2014/main" id="{CD9A86CC-4D51-4A40-A896-925AA9027E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53"/>
          <a:stretch/>
        </p:blipFill>
        <p:spPr bwMode="auto">
          <a:xfrm>
            <a:off x="7007462" y="5143162"/>
            <a:ext cx="2672383" cy="15327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Риски: смотрите и скачивайте изображения — Яндекс Картинки">
            <a:extLst>
              <a:ext uri="{FF2B5EF4-FFF2-40B4-BE49-F238E27FC236}">
                <a16:creationId xmlns:a16="http://schemas.microsoft.com/office/drawing/2014/main" id="{B097F7F6-0913-44CA-90EF-F3DB0765F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882" y="492687"/>
            <a:ext cx="1599290" cy="821675"/>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8F89D019-19D2-491C-88CE-70676D2BE6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7087" y="289593"/>
            <a:ext cx="809843" cy="821676"/>
          </a:xfrm>
          <a:prstGeom prst="rect">
            <a:avLst/>
          </a:prstGeom>
        </p:spPr>
      </p:pic>
    </p:spTree>
    <p:extLst>
      <p:ext uri="{BB962C8B-B14F-4D97-AF65-F5344CB8AC3E}">
        <p14:creationId xmlns:p14="http://schemas.microsoft.com/office/powerpoint/2010/main" val="212151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B6A447-DA32-49C8-8D55-F97A5A392C73}"/>
              </a:ext>
            </a:extLst>
          </p:cNvPr>
          <p:cNvSpPr txBox="1"/>
          <p:nvPr/>
        </p:nvSpPr>
        <p:spPr>
          <a:xfrm>
            <a:off x="449176" y="303836"/>
            <a:ext cx="6096000" cy="6247864"/>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endParaRPr lang="uz-Cyrl-UZ" sz="2400" b="1" dirty="0">
              <a:solidFill>
                <a:schemeClr val="accent2">
                  <a:lumMod val="50000"/>
                </a:schemeClr>
              </a:solidFill>
              <a:effectLst/>
              <a:latin typeface="Times New Roman" panose="02020603050405020304" pitchFamily="18" charset="0"/>
              <a:ea typeface="Calibri" panose="020F0502020204030204" pitchFamily="34" charset="0"/>
            </a:endParaRPr>
          </a:p>
          <a:p>
            <a:pPr algn="ctr"/>
            <a:endParaRPr lang="uz-Cyrl-UZ" sz="2400" b="1" dirty="0">
              <a:solidFill>
                <a:schemeClr val="accent2">
                  <a:lumMod val="50000"/>
                </a:schemeClr>
              </a:solidFill>
              <a:latin typeface="Times New Roman" panose="02020603050405020304" pitchFamily="18" charset="0"/>
              <a:ea typeface="Calibri" panose="020F0502020204030204" pitchFamily="34" charset="0"/>
            </a:endParaRPr>
          </a:p>
          <a:p>
            <a:pPr algn="ctr"/>
            <a:endParaRPr lang="uz-Cyrl-UZ" sz="24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ru-RU" sz="2000" b="1" dirty="0">
                <a:solidFill>
                  <a:schemeClr val="accent2">
                    <a:lumMod val="50000"/>
                  </a:schemeClr>
                </a:solidFill>
                <a:latin typeface="Times New Roman" panose="02020603050405020304" pitchFamily="18" charset="0"/>
                <a:ea typeface="Calibri" panose="020F0502020204030204" pitchFamily="34" charset="0"/>
              </a:rPr>
              <a:t>3.28 </a:t>
            </a:r>
            <a:r>
              <a:rPr lang="ru-RU" sz="2000" b="1" dirty="0" err="1">
                <a:solidFill>
                  <a:schemeClr val="accent2">
                    <a:lumMod val="50000"/>
                  </a:schemeClr>
                </a:solidFill>
                <a:latin typeface="Times New Roman" panose="02020603050405020304" pitchFamily="18" charset="0"/>
                <a:ea typeface="Calibri" panose="020F0502020204030204" pitchFamily="34" charset="0"/>
              </a:rPr>
              <a:t>Манфаатлар</a:t>
            </a:r>
            <a:r>
              <a:rPr lang="ru-RU" sz="2000" b="1" dirty="0">
                <a:solidFill>
                  <a:schemeClr val="accent2">
                    <a:lumMod val="50000"/>
                  </a:schemeClr>
                </a:solidFill>
                <a:latin typeface="Times New Roman" panose="02020603050405020304" pitchFamily="18" charset="0"/>
                <a:ea typeface="Calibri" panose="020F0502020204030204" pitchFamily="34" charset="0"/>
              </a:rPr>
              <a:t> </a:t>
            </a:r>
            <a:r>
              <a:rPr lang="ru-RU" sz="2000" b="1" dirty="0" err="1">
                <a:solidFill>
                  <a:schemeClr val="accent2">
                    <a:lumMod val="50000"/>
                  </a:schemeClr>
                </a:solidFill>
                <a:latin typeface="Times New Roman" panose="02020603050405020304" pitchFamily="18" charset="0"/>
                <a:ea typeface="Calibri" panose="020F0502020204030204" pitchFamily="34" charset="0"/>
              </a:rPr>
              <a:t>зиддияти</a:t>
            </a:r>
            <a:r>
              <a:rPr lang="ru-RU" sz="2000" b="1" dirty="0">
                <a:solidFill>
                  <a:schemeClr val="accent2">
                    <a:lumMod val="50000"/>
                  </a:schemeClr>
                </a:solidFill>
                <a:latin typeface="Times New Roman" panose="02020603050405020304" pitchFamily="18" charset="0"/>
                <a:ea typeface="Calibri" panose="020F0502020204030204" pitchFamily="34" charset="0"/>
              </a:rPr>
              <a:t> (</a:t>
            </a:r>
            <a:r>
              <a:rPr lang="en-US" sz="2000" b="1" dirty="0">
                <a:solidFill>
                  <a:schemeClr val="accent2">
                    <a:lumMod val="50000"/>
                  </a:schemeClr>
                </a:solidFill>
                <a:latin typeface="Times New Roman" panose="02020603050405020304" pitchFamily="18" charset="0"/>
                <a:ea typeface="Calibri" panose="020F0502020204030204" pitchFamily="34" charset="0"/>
              </a:rPr>
              <a:t>conflict </a:t>
            </a:r>
            <a:r>
              <a:rPr lang="en-US" sz="2000" b="1" dirty="0" err="1">
                <a:solidFill>
                  <a:schemeClr val="accent2">
                    <a:lumMod val="50000"/>
                  </a:schemeClr>
                </a:solidFill>
                <a:latin typeface="Times New Roman" panose="02020603050405020304" pitchFamily="18" charset="0"/>
                <a:ea typeface="Calibri" panose="020F0502020204030204" pitchFamily="34" charset="0"/>
              </a:rPr>
              <a:t>jf</a:t>
            </a:r>
            <a:r>
              <a:rPr lang="en-US" sz="2000" b="1" dirty="0">
                <a:solidFill>
                  <a:schemeClr val="accent2">
                    <a:lumMod val="50000"/>
                  </a:schemeClr>
                </a:solidFill>
                <a:latin typeface="Times New Roman" panose="02020603050405020304" pitchFamily="18" charset="0"/>
                <a:ea typeface="Calibri" panose="020F0502020204030204" pitchFamily="34" charset="0"/>
              </a:rPr>
              <a:t> interest</a:t>
            </a:r>
            <a:r>
              <a:rPr lang="ru-RU" sz="2000" b="1" dirty="0">
                <a:solidFill>
                  <a:schemeClr val="accent2">
                    <a:lumMod val="50000"/>
                  </a:schemeClr>
                </a:solidFill>
                <a:latin typeface="Times New Roman" panose="02020603050405020304" pitchFamily="18" charset="0"/>
                <a:ea typeface="Calibri" panose="020F0502020204030204" pitchFamily="34" charset="0"/>
              </a:rPr>
              <a:t>) – </a:t>
            </a:r>
            <a:r>
              <a:rPr lang="uz-Cyrl-UZ" sz="2000" dirty="0">
                <a:solidFill>
                  <a:schemeClr val="accent2">
                    <a:lumMod val="50000"/>
                  </a:schemeClr>
                </a:solidFill>
                <a:latin typeface="Times New Roman" panose="02020603050405020304" pitchFamily="18" charset="0"/>
                <a:ea typeface="Calibri" panose="020F0502020204030204" pitchFamily="34" charset="0"/>
              </a:rPr>
              <a:t>ишбилармонликка оид оилавий, сиёсий ва шахсий манфаатлар бошқа шахсларнинг ташкилот олдидаги ўз мажбуриятларини бажаришда уларнинг қарорларига аралашиши мумкин бўлган вазият</a:t>
            </a:r>
          </a:p>
          <a:p>
            <a:pPr algn="just"/>
            <a:endParaRPr lang="uz-Cyrl-UZ" sz="2000" b="1" dirty="0">
              <a:solidFill>
                <a:schemeClr val="accent2">
                  <a:lumMod val="50000"/>
                </a:schemeClr>
              </a:solidFill>
              <a:latin typeface="Times New Roman" panose="02020603050405020304" pitchFamily="18" charset="0"/>
              <a:ea typeface="Calibri" panose="020F0502020204030204" pitchFamily="34" charset="0"/>
            </a:endParaRPr>
          </a:p>
          <a:p>
            <a:pPr algn="just"/>
            <a:endParaRPr lang="uz-Cyrl-UZ" sz="20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uz-Cyrl-UZ" sz="2000" b="1" dirty="0">
                <a:solidFill>
                  <a:schemeClr val="accent2">
                    <a:lumMod val="50000"/>
                  </a:schemeClr>
                </a:solidFill>
                <a:latin typeface="Times New Roman" panose="02020603050405020304" pitchFamily="18" charset="0"/>
                <a:ea typeface="Calibri" panose="020F0502020204030204" pitchFamily="34" charset="0"/>
              </a:rPr>
              <a:t>4.1 Ташкилот ва унинг контексти – ташкилотнинг ички ва ташқи мухити, салбий ва ижобий томонлари</a:t>
            </a:r>
            <a:r>
              <a:rPr lang="uz-Cyrl-UZ" sz="2000" dirty="0">
                <a:solidFill>
                  <a:schemeClr val="accent2">
                    <a:lumMod val="50000"/>
                  </a:schemeClr>
                </a:solidFill>
                <a:latin typeface="Times New Roman" panose="02020603050405020304" pitchFamily="18" charset="0"/>
                <a:ea typeface="Calibri" panose="020F0502020204030204" pitchFamily="34" charset="0"/>
              </a:rPr>
              <a:t>.</a:t>
            </a:r>
          </a:p>
          <a:p>
            <a:pPr algn="just"/>
            <a:endParaRPr lang="ru-RU" sz="2000" b="1" dirty="0">
              <a:solidFill>
                <a:schemeClr val="accent2">
                  <a:lumMod val="50000"/>
                </a:schemeClr>
              </a:solidFill>
              <a:latin typeface="Times New Roman" panose="02020603050405020304" pitchFamily="18" charset="0"/>
              <a:ea typeface="Calibri" panose="020F0502020204030204" pitchFamily="34" charset="0"/>
            </a:endParaRPr>
          </a:p>
          <a:p>
            <a:pPr algn="just"/>
            <a:endParaRPr lang="ru-RU" sz="20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ru-RU" sz="2000" b="1" dirty="0" err="1">
                <a:solidFill>
                  <a:schemeClr val="accent2">
                    <a:lumMod val="50000"/>
                  </a:schemeClr>
                </a:solidFill>
                <a:latin typeface="Times New Roman" panose="02020603050405020304" pitchFamily="18" charset="0"/>
                <a:ea typeface="Calibri" panose="020F0502020204030204" pitchFamily="34" charset="0"/>
              </a:rPr>
              <a:t>Коррупцион</a:t>
            </a:r>
            <a:r>
              <a:rPr lang="ru-RU" sz="2000" b="1" dirty="0">
                <a:solidFill>
                  <a:schemeClr val="accent2">
                    <a:lumMod val="50000"/>
                  </a:schemeClr>
                </a:solidFill>
                <a:latin typeface="Times New Roman" panose="02020603050405020304" pitchFamily="18" charset="0"/>
                <a:ea typeface="Calibri" panose="020F0502020204030204" pitchFamily="34" charset="0"/>
              </a:rPr>
              <a:t> </a:t>
            </a:r>
            <a:r>
              <a:rPr lang="ru-RU" sz="2000" b="1" dirty="0" err="1">
                <a:solidFill>
                  <a:schemeClr val="accent2">
                    <a:lumMod val="50000"/>
                  </a:schemeClr>
                </a:solidFill>
                <a:latin typeface="Times New Roman" panose="02020603050405020304" pitchFamily="18" charset="0"/>
                <a:ea typeface="Calibri" panose="020F0502020204030204" pitchFamily="34" charset="0"/>
              </a:rPr>
              <a:t>холат</a:t>
            </a:r>
            <a:r>
              <a:rPr lang="ru-RU" sz="2000" b="1" dirty="0">
                <a:solidFill>
                  <a:schemeClr val="accent2">
                    <a:lumMod val="50000"/>
                  </a:schemeClr>
                </a:solidFill>
                <a:latin typeface="Times New Roman" panose="02020603050405020304" pitchFamily="18" charset="0"/>
                <a:ea typeface="Calibri" panose="020F0502020204030204" pitchFamily="34" charset="0"/>
              </a:rPr>
              <a:t> (</a:t>
            </a:r>
            <a:r>
              <a:rPr lang="ru-RU" sz="2000" b="1" dirty="0" err="1">
                <a:solidFill>
                  <a:schemeClr val="accent2">
                    <a:lumMod val="50000"/>
                  </a:schemeClr>
                </a:solidFill>
                <a:latin typeface="Times New Roman" panose="02020603050405020304" pitchFamily="18" charset="0"/>
                <a:ea typeface="Calibri" panose="020F0502020204030204" pitchFamily="34" charset="0"/>
              </a:rPr>
              <a:t>хавф</a:t>
            </a:r>
            <a:r>
              <a:rPr lang="ru-RU" sz="2000" b="1" dirty="0">
                <a:solidFill>
                  <a:schemeClr val="accent2">
                    <a:lumMod val="50000"/>
                  </a:schemeClr>
                </a:solidFill>
                <a:latin typeface="Times New Roman" panose="02020603050405020304" pitchFamily="18" charset="0"/>
                <a:ea typeface="Calibri" panose="020F0502020204030204" pitchFamily="34" charset="0"/>
              </a:rPr>
              <a:t>) – ички </a:t>
            </a:r>
            <a:r>
              <a:rPr lang="ru-RU" sz="2000" b="1" dirty="0" err="1">
                <a:solidFill>
                  <a:schemeClr val="accent2">
                    <a:lumMod val="50000"/>
                  </a:schemeClr>
                </a:solidFill>
                <a:latin typeface="Times New Roman" panose="02020603050405020304" pitchFamily="18" charset="0"/>
                <a:ea typeface="Calibri" panose="020F0502020204030204" pitchFamily="34" charset="0"/>
              </a:rPr>
              <a:t>тартиб</a:t>
            </a:r>
            <a:r>
              <a:rPr lang="ru-RU" sz="2000" b="1" dirty="0">
                <a:solidFill>
                  <a:schemeClr val="accent2">
                    <a:lumMod val="50000"/>
                  </a:schemeClr>
                </a:solidFill>
                <a:latin typeface="Times New Roman" panose="02020603050405020304" pitchFamily="18" charset="0"/>
                <a:ea typeface="Calibri" panose="020F0502020204030204" pitchFamily="34" charset="0"/>
              </a:rPr>
              <a:t> </a:t>
            </a:r>
            <a:r>
              <a:rPr lang="ru-RU" sz="2000" b="1" dirty="0" err="1">
                <a:solidFill>
                  <a:schemeClr val="accent2">
                    <a:lumMod val="50000"/>
                  </a:schemeClr>
                </a:solidFill>
                <a:latin typeface="Times New Roman" panose="02020603050405020304" pitchFamily="18" charset="0"/>
                <a:ea typeface="Calibri" panose="020F0502020204030204" pitchFamily="34" charset="0"/>
              </a:rPr>
              <a:t>бузилиши</a:t>
            </a:r>
            <a:r>
              <a:rPr lang="ru-RU" sz="2000" b="1" dirty="0">
                <a:solidFill>
                  <a:schemeClr val="accent2">
                    <a:lumMod val="50000"/>
                  </a:schemeClr>
                </a:solidFill>
                <a:latin typeface="Times New Roman" panose="02020603050405020304" pitchFamily="18" charset="0"/>
                <a:ea typeface="Calibri" panose="020F0502020204030204" pitchFamily="34" charset="0"/>
              </a:rPr>
              <a:t> </a:t>
            </a:r>
            <a:r>
              <a:rPr lang="ru-RU" sz="2000" b="1" dirty="0" err="1">
                <a:solidFill>
                  <a:schemeClr val="accent2">
                    <a:lumMod val="50000"/>
                  </a:schemeClr>
                </a:solidFill>
                <a:latin typeface="Times New Roman" panose="02020603050405020304" pitchFamily="18" charset="0"/>
                <a:ea typeface="Calibri" panose="020F0502020204030204" pitchFamily="34" charset="0"/>
              </a:rPr>
              <a:t>холати</a:t>
            </a:r>
            <a:r>
              <a:rPr lang="ru-RU" sz="2000" b="1" dirty="0">
                <a:solidFill>
                  <a:schemeClr val="accent2">
                    <a:lumMod val="50000"/>
                  </a:schemeClr>
                </a:solidFill>
                <a:latin typeface="Times New Roman" panose="02020603050405020304" pitchFamily="18" charset="0"/>
                <a:ea typeface="Calibri" panose="020F0502020204030204" pitchFamily="34" charset="0"/>
              </a:rPr>
              <a:t>.</a:t>
            </a:r>
          </a:p>
        </p:txBody>
      </p:sp>
      <p:pic>
        <p:nvPicPr>
          <p:cNvPr id="5122" name="Picture 2" descr="Принят Закон «О конфликте интересов» | NORMA.UZ">
            <a:extLst>
              <a:ext uri="{FF2B5EF4-FFF2-40B4-BE49-F238E27FC236}">
                <a16:creationId xmlns:a16="http://schemas.microsoft.com/office/drawing/2014/main" id="{C5DC0F72-9F24-4B57-93A9-01E98A6E5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391" y="385485"/>
            <a:ext cx="3146971" cy="15323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ФАКТОРЫ, ВЛИЯЮЩИЕ НА ОРГАНИЗАЦИОННО-ЭКОНОМИЧЕСКИЕ МЕХАНИЗМЫ УПРАВЛЕНИЯ В  ХИМИЧЕСКОЙ ОТРАСЛИ">
            <a:extLst>
              <a:ext uri="{FF2B5EF4-FFF2-40B4-BE49-F238E27FC236}">
                <a16:creationId xmlns:a16="http://schemas.microsoft.com/office/drawing/2014/main" id="{AA44372E-7EF6-4754-A0D3-5F1DA7879B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63" t="4909" r="3956"/>
          <a:stretch/>
        </p:blipFill>
        <p:spPr bwMode="auto">
          <a:xfrm>
            <a:off x="7010401" y="2000967"/>
            <a:ext cx="4306956" cy="33661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Проблема коррупции в Казахстане находится на постоянном контроле во всех  сферах деятельности. Коррупция представляет большую общественную опасность  для страны, и тем самым подрывает авторитет государственной службы,  дискредитирует ее деятельность ...">
            <a:extLst>
              <a:ext uri="{FF2B5EF4-FFF2-40B4-BE49-F238E27FC236}">
                <a16:creationId xmlns:a16="http://schemas.microsoft.com/office/drawing/2014/main" id="{124ACF63-E720-4966-B15D-38369E1705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43" b="14735"/>
          <a:stretch/>
        </p:blipFill>
        <p:spPr bwMode="auto">
          <a:xfrm>
            <a:off x="7010400" y="5367098"/>
            <a:ext cx="4306955" cy="1434485"/>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B4D1E169-A776-4194-9D04-F5727C9542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7087" y="289593"/>
            <a:ext cx="861134" cy="846750"/>
          </a:xfrm>
          <a:prstGeom prst="rect">
            <a:avLst/>
          </a:prstGeom>
        </p:spPr>
      </p:pic>
    </p:spTree>
    <p:extLst>
      <p:ext uri="{BB962C8B-B14F-4D97-AF65-F5344CB8AC3E}">
        <p14:creationId xmlns:p14="http://schemas.microsoft.com/office/powerpoint/2010/main" val="328001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9EB72C-E9C8-432B-B9AA-8374EE9E18E4}"/>
              </a:ext>
            </a:extLst>
          </p:cNvPr>
          <p:cNvSpPr txBox="1"/>
          <p:nvPr/>
        </p:nvSpPr>
        <p:spPr>
          <a:xfrm>
            <a:off x="289668" y="181957"/>
            <a:ext cx="6577297" cy="6494085"/>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endParaRPr lang="uz-Cyrl-UZ" sz="2400" b="1" dirty="0">
              <a:solidFill>
                <a:schemeClr val="accent2">
                  <a:lumMod val="50000"/>
                </a:schemeClr>
              </a:solidFill>
              <a:effectLst/>
              <a:latin typeface="Times New Roman" panose="02020603050405020304" pitchFamily="18" charset="0"/>
              <a:ea typeface="Calibri" panose="020F0502020204030204" pitchFamily="34" charset="0"/>
            </a:endParaRPr>
          </a:p>
          <a:p>
            <a:pPr algn="ctr"/>
            <a:endParaRPr lang="uz-Cyrl-UZ" sz="24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	5.1.3 ККК маданияти</a:t>
            </a:r>
          </a:p>
          <a:p>
            <a:pPr algn="just"/>
            <a:endParaRPr lang="uz-Cyrl-UZ" sz="2000" b="1" dirty="0">
              <a:solidFill>
                <a:schemeClr val="accent2">
                  <a:lumMod val="50000"/>
                </a:schemeClr>
              </a:solidFill>
              <a:effectLst/>
              <a:latin typeface="Times New Roman" panose="02020603050405020304" pitchFamily="18" charset="0"/>
              <a:ea typeface="Calibri" panose="020F0502020204030204" pitchFamily="34" charset="0"/>
            </a:endParaRPr>
          </a:p>
          <a:p>
            <a:pPr algn="just"/>
            <a:r>
              <a:rPr lang="uz-Cyrl-UZ" sz="2000" dirty="0">
                <a:solidFill>
                  <a:schemeClr val="accent2">
                    <a:lumMod val="50000"/>
                  </a:schemeClr>
                </a:solidFill>
                <a:latin typeface="Times New Roman" panose="02020603050405020304" pitchFamily="18" charset="0"/>
                <a:ea typeface="Calibri" panose="020F0502020204030204" pitchFamily="34" charset="0"/>
              </a:rPr>
              <a:t>	Ташкилот барча даражаларда ККК маданиятини ривожлантириши, қўллаб-қўвватлаши ва тарғиб қилиши лозим (</a:t>
            </a:r>
            <a:r>
              <a:rPr lang="uz-Cyrl-UZ" sz="2000" i="1" dirty="0">
                <a:solidFill>
                  <a:schemeClr val="accent2">
                    <a:lumMod val="50000"/>
                  </a:schemeClr>
                </a:solidFill>
                <a:latin typeface="Times New Roman" panose="02020603050405020304" pitchFamily="18" charset="0"/>
                <a:ea typeface="Calibri" panose="020F0502020204030204" pitchFamily="34" charset="0"/>
              </a:rPr>
              <a:t>мисол Хўжалик бўлими бошлиғининг 3 ноябрь кунидаги ИМР ТГ-каналдаги мурожаати...</a:t>
            </a:r>
            <a:r>
              <a:rPr lang="uz-Cyrl-UZ" sz="2000" dirty="0">
                <a:solidFill>
                  <a:schemeClr val="accent2">
                    <a:lumMod val="50000"/>
                  </a:schemeClr>
                </a:solidFill>
                <a:latin typeface="Times New Roman" panose="02020603050405020304" pitchFamily="18" charset="0"/>
                <a:ea typeface="Calibri" panose="020F0502020204030204" pitchFamily="34" charset="0"/>
              </a:rPr>
              <a:t>).</a:t>
            </a:r>
          </a:p>
          <a:p>
            <a:pPr algn="just"/>
            <a:endParaRPr lang="uz-Cyrl-UZ" sz="2000" dirty="0">
              <a:solidFill>
                <a:schemeClr val="accent2">
                  <a:lumMod val="50000"/>
                </a:schemeClr>
              </a:solidFill>
              <a:latin typeface="Times New Roman" panose="02020603050405020304" pitchFamily="18" charset="0"/>
              <a:ea typeface="Calibri" panose="020F0502020204030204" pitchFamily="34" charset="0"/>
            </a:endParaRPr>
          </a:p>
          <a:p>
            <a:pPr algn="just"/>
            <a:r>
              <a:rPr lang="uz-Cyrl-UZ" sz="2000" dirty="0">
                <a:solidFill>
                  <a:schemeClr val="accent2">
                    <a:lumMod val="50000"/>
                  </a:schemeClr>
                </a:solidFill>
                <a:effectLst/>
                <a:latin typeface="Times New Roman" panose="02020603050405020304" pitchFamily="18" charset="0"/>
                <a:ea typeface="Calibri" panose="020F0502020204030204" pitchFamily="34" charset="0"/>
              </a:rPr>
              <a:t>	</a:t>
            </a:r>
            <a:r>
              <a:rPr lang="uz-Cyrl-UZ" sz="2000" b="1" dirty="0">
                <a:solidFill>
                  <a:schemeClr val="accent2">
                    <a:lumMod val="50000"/>
                  </a:schemeClr>
                </a:solidFill>
                <a:latin typeface="Times New Roman" panose="02020603050405020304" pitchFamily="18" charset="0"/>
                <a:ea typeface="Calibri" panose="020F0502020204030204" pitchFamily="34" charset="0"/>
              </a:rPr>
              <a:t>Барча р</a:t>
            </a: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ахбарлар</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 бутун ташкилотда талаб қилинадиган хулқ-атвор стандартларга фаол, яққол кўринувчи, тартибли ва мустаҳкам содиқликни намойиш лозим.</a:t>
            </a:r>
          </a:p>
          <a:p>
            <a:pPr algn="just"/>
            <a:r>
              <a:rPr lang="uz-Cyrl-UZ" sz="2000" dirty="0">
                <a:solidFill>
                  <a:schemeClr val="accent2">
                    <a:lumMod val="50000"/>
                  </a:schemeClr>
                </a:solidFill>
                <a:latin typeface="Times New Roman" panose="02020603050405020304" pitchFamily="18" charset="0"/>
                <a:ea typeface="Calibri" panose="020F0502020204030204" pitchFamily="34" charset="0"/>
              </a:rPr>
              <a:t>	</a:t>
            </a:r>
            <a:r>
              <a:rPr lang="uz-Cyrl-UZ" sz="2000" b="1" dirty="0">
                <a:solidFill>
                  <a:schemeClr val="accent2">
                    <a:lumMod val="50000"/>
                  </a:schemeClr>
                </a:solidFill>
                <a:latin typeface="Times New Roman" panose="02020603050405020304" pitchFamily="18" charset="0"/>
                <a:ea typeface="Calibri" panose="020F0502020204030204" pitchFamily="34" charset="0"/>
              </a:rPr>
              <a:t>Юқори раҳбарият </a:t>
            </a:r>
            <a:r>
              <a:rPr lang="uz-Cyrl-UZ" sz="2000" dirty="0">
                <a:solidFill>
                  <a:schemeClr val="accent2">
                    <a:lumMod val="50000"/>
                  </a:schemeClr>
                </a:solidFill>
                <a:latin typeface="Times New Roman" panose="02020603050405020304" pitchFamily="18" charset="0"/>
                <a:ea typeface="Calibri" panose="020F0502020204030204" pitchFamily="34" charset="0"/>
              </a:rPr>
              <a:t>ККК сиёсатини ва ККК менежмент тизимини қўллаб-қувватловчи хулқ-атворни рағбатлантириши керак.</a:t>
            </a:r>
          </a:p>
          <a:p>
            <a:pPr algn="just"/>
            <a:r>
              <a:rPr lang="uz-Cyrl-UZ" sz="2000" dirty="0">
                <a:solidFill>
                  <a:schemeClr val="accent2">
                    <a:lumMod val="50000"/>
                  </a:schemeClr>
                </a:solidFill>
                <a:effectLst/>
                <a:latin typeface="Times New Roman" panose="02020603050405020304" pitchFamily="18" charset="0"/>
                <a:ea typeface="Calibri" panose="020F0502020204030204" pitchFamily="34" charset="0"/>
              </a:rPr>
              <a:t>	У КККга хавф туғдирувчи хулқ-атворни олдини олиши ва йўл қўймаслиги керак.</a:t>
            </a:r>
          </a:p>
        </p:txBody>
      </p:sp>
      <p:pic>
        <p:nvPicPr>
          <p:cNvPr id="1026" name="Picture 2" descr="Паспортно-визовый сервис | Противодействие коррупции">
            <a:extLst>
              <a:ext uri="{FF2B5EF4-FFF2-40B4-BE49-F238E27FC236}">
                <a16:creationId xmlns:a16="http://schemas.microsoft.com/office/drawing/2014/main" id="{F3BE729E-6C7B-44DB-99FF-7C8A12F59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129" y="3852782"/>
            <a:ext cx="4443698" cy="27785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Студенческие плакаты в сфере противодействия коррупции\Студенчество против  коррупции - Казанский (Приволжский) федеральный университет">
            <a:extLst>
              <a:ext uri="{FF2B5EF4-FFF2-40B4-BE49-F238E27FC236}">
                <a16:creationId xmlns:a16="http://schemas.microsoft.com/office/drawing/2014/main" id="{86331829-33EC-4DA4-8C40-1B205F3ECD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65" t="11212" r="17083" b="9425"/>
          <a:stretch/>
        </p:blipFill>
        <p:spPr bwMode="auto">
          <a:xfrm>
            <a:off x="7333129" y="1065320"/>
            <a:ext cx="4443698" cy="248574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3B0C71DB-726D-4374-89B4-5C389A653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7087" y="181957"/>
            <a:ext cx="805245" cy="775728"/>
          </a:xfrm>
          <a:prstGeom prst="rect">
            <a:avLst/>
          </a:prstGeom>
        </p:spPr>
      </p:pic>
    </p:spTree>
    <p:extLst>
      <p:ext uri="{BB962C8B-B14F-4D97-AF65-F5344CB8AC3E}">
        <p14:creationId xmlns:p14="http://schemas.microsoft.com/office/powerpoint/2010/main" val="1765659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7E7D04-5CAA-40B1-9B4D-EBE4FECA20BD}"/>
              </a:ext>
            </a:extLst>
          </p:cNvPr>
          <p:cNvSpPr txBox="1"/>
          <p:nvPr/>
        </p:nvSpPr>
        <p:spPr>
          <a:xfrm>
            <a:off x="289668" y="226709"/>
            <a:ext cx="7617204" cy="6063198"/>
          </a:xfrm>
          <a:prstGeom prst="rect">
            <a:avLst/>
          </a:prstGeom>
          <a:noFill/>
        </p:spPr>
        <p:txBody>
          <a:bodyPr wrap="square">
            <a:spAutoFit/>
          </a:bodyPr>
          <a:lstStyle/>
          <a:p>
            <a:pPr algn="ctr"/>
            <a:r>
              <a:rPr lang="en-US" sz="22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2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2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2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2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2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2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2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2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endParaRPr lang="uz-Cyrl-UZ" sz="2200" b="1" dirty="0">
              <a:solidFill>
                <a:schemeClr val="accent2">
                  <a:lumMod val="50000"/>
                </a:schemeClr>
              </a:solidFill>
              <a:effectLst/>
              <a:latin typeface="Times New Roman" panose="02020603050405020304" pitchFamily="18" charset="0"/>
              <a:ea typeface="Calibri" panose="020F0502020204030204" pitchFamily="34" charset="0"/>
            </a:endParaRPr>
          </a:p>
          <a:p>
            <a:pPr algn="ctr"/>
            <a:endParaRPr lang="uz-Cyrl-UZ" sz="24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5.2 Коррупцияга қарши курашиш сиёсати</a:t>
            </a:r>
          </a:p>
          <a:p>
            <a:pPr algn="just"/>
            <a:endParaRPr lang="uz-Cyrl-UZ" sz="2000" b="1" dirty="0">
              <a:solidFill>
                <a:schemeClr val="accent2">
                  <a:lumMod val="50000"/>
                </a:schemeClr>
              </a:solidFill>
              <a:effectLst/>
              <a:latin typeface="Times New Roman" panose="02020603050405020304" pitchFamily="18" charset="0"/>
              <a:ea typeface="Calibri" panose="020F0502020204030204" pitchFamily="34" charset="0"/>
            </a:endParaRPr>
          </a:p>
          <a:p>
            <a:pPr algn="just"/>
            <a:r>
              <a:rPr lang="uz-Cyrl-UZ" sz="2000" u="sng" dirty="0">
                <a:solidFill>
                  <a:schemeClr val="accent2">
                    <a:lumMod val="50000"/>
                  </a:schemeClr>
                </a:solidFill>
                <a:latin typeface="Times New Roman" panose="02020603050405020304" pitchFamily="18" charset="0"/>
                <a:ea typeface="Calibri" panose="020F0502020204030204" pitchFamily="34" charset="0"/>
              </a:rPr>
              <a:t>Ташкилотда қуйдаги талабларга мувофиқ бўлган ККК сиёсатини ўрнатиши, қўллаб-қувватлаши ва тахли қилиши лозим</a:t>
            </a:r>
            <a:r>
              <a:rPr lang="uz-Cyrl-UZ" sz="2000" dirty="0">
                <a:solidFill>
                  <a:schemeClr val="accent2">
                    <a:lumMod val="50000"/>
                  </a:schemeClr>
                </a:solidFill>
                <a:latin typeface="Times New Roman" panose="02020603050405020304" pitchFamily="18" charset="0"/>
                <a:ea typeface="Calibri" panose="020F0502020204030204" pitchFamily="34" charset="0"/>
              </a:rPr>
              <a:t>:</a:t>
            </a:r>
          </a:p>
          <a:p>
            <a:pPr algn="just"/>
            <a:r>
              <a:rPr lang="uz-Cyrl-UZ" sz="2000" dirty="0">
                <a:solidFill>
                  <a:schemeClr val="accent2">
                    <a:lumMod val="50000"/>
                  </a:schemeClr>
                </a:solidFill>
                <a:latin typeface="Times New Roman" panose="02020603050405020304" pitchFamily="18" charset="0"/>
                <a:ea typeface="Calibri" panose="020F0502020204030204" pitchFamily="34" charset="0"/>
              </a:rPr>
              <a:t>а) ККК сиёсат коррупцияни тақиқлайди;</a:t>
            </a:r>
          </a:p>
          <a:p>
            <a:pPr algn="just"/>
            <a:r>
              <a:rPr lang="uz-Cyrl-UZ" sz="2000" dirty="0">
                <a:solidFill>
                  <a:schemeClr val="accent2">
                    <a:lumMod val="50000"/>
                  </a:schemeClr>
                </a:solidFill>
                <a:effectLst/>
                <a:latin typeface="Times New Roman" panose="02020603050405020304" pitchFamily="18" charset="0"/>
                <a:ea typeface="Calibri" panose="020F0502020204030204" pitchFamily="34" charset="0"/>
              </a:rPr>
              <a:t>б</a:t>
            </a:r>
            <a:r>
              <a:rPr lang="uz-Cyrl-UZ" sz="2000" dirty="0">
                <a:solidFill>
                  <a:schemeClr val="accent2">
                    <a:lumMod val="50000"/>
                  </a:schemeClr>
                </a:solidFill>
                <a:latin typeface="Times New Roman" panose="02020603050405020304" pitchFamily="18" charset="0"/>
                <a:ea typeface="Calibri" panose="020F0502020204030204" pitchFamily="34" charset="0"/>
              </a:rPr>
              <a:t>) ККК қонунларини бажарилишини талаб қилади;</a:t>
            </a:r>
          </a:p>
          <a:p>
            <a:pPr algn="just"/>
            <a:r>
              <a:rPr lang="uz-Cyrl-UZ" sz="2000" dirty="0">
                <a:solidFill>
                  <a:schemeClr val="accent2">
                    <a:lumMod val="50000"/>
                  </a:schemeClr>
                </a:solidFill>
                <a:latin typeface="Times New Roman" panose="02020603050405020304" pitchFamily="18" charset="0"/>
                <a:ea typeface="Calibri" panose="020F0502020204030204" pitchFamily="34" charset="0"/>
              </a:rPr>
              <a:t>с</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 ташкилот мақсадларига мос келади;</a:t>
            </a:r>
          </a:p>
          <a:p>
            <a:pPr algn="just"/>
            <a:r>
              <a:rPr lang="uz-Cyrl-UZ" sz="2000" dirty="0">
                <a:solidFill>
                  <a:schemeClr val="accent2">
                    <a:lumMod val="50000"/>
                  </a:schemeClr>
                </a:solidFill>
                <a:latin typeface="Times New Roman" panose="02020603050405020304" pitchFamily="18" charset="0"/>
                <a:ea typeface="Calibri" panose="020F0502020204030204" pitchFamily="34" charset="0"/>
              </a:rPr>
              <a:t>д) ККК мақсадларини белгилаш, уларни тахлил қилиш ва уларга эришиш учун асосни таъминлайди.</a:t>
            </a:r>
          </a:p>
          <a:p>
            <a:pPr algn="just"/>
            <a:r>
              <a:rPr lang="uz-Cyrl-UZ" sz="2000" dirty="0">
                <a:solidFill>
                  <a:schemeClr val="accent2">
                    <a:lumMod val="50000"/>
                  </a:schemeClr>
                </a:solidFill>
                <a:latin typeface="Times New Roman" panose="02020603050405020304" pitchFamily="18" charset="0"/>
                <a:ea typeface="Calibri" panose="020F0502020204030204" pitchFamily="34" charset="0"/>
              </a:rPr>
              <a:t>е</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 қўлланиладиган талабларни бажарилиши бўйича мажбуриятларни ўз ичига олади;</a:t>
            </a:r>
          </a:p>
          <a:p>
            <a:pPr algn="just"/>
            <a:r>
              <a:rPr lang="en-US" sz="2000" dirty="0">
                <a:solidFill>
                  <a:schemeClr val="accent2">
                    <a:lumMod val="50000"/>
                  </a:schemeClr>
                </a:solidFill>
                <a:latin typeface="Times New Roman" panose="02020603050405020304" pitchFamily="18" charset="0"/>
                <a:ea typeface="Calibri" panose="020F0502020204030204" pitchFamily="34" charset="0"/>
              </a:rPr>
              <a:t>f) </a:t>
            </a:r>
            <a:r>
              <a:rPr lang="uz-Cyrl-UZ" sz="2000" dirty="0">
                <a:solidFill>
                  <a:schemeClr val="accent2">
                    <a:lumMod val="50000"/>
                  </a:schemeClr>
                </a:solidFill>
                <a:latin typeface="Times New Roman" panose="02020603050405020304" pitchFamily="18" charset="0"/>
                <a:ea typeface="Calibri" panose="020F0502020204030204" pitchFamily="34" charset="0"/>
              </a:rPr>
              <a:t>жазолашга оид чораларга кўрилиши хавфсиз ҳалол ва оқилона, конфедициал тарзда маълумот беришни рағбатлантиради;</a:t>
            </a:r>
            <a:endParaRPr lang="en-US" sz="2000" dirty="0">
              <a:solidFill>
                <a:schemeClr val="accent2">
                  <a:lumMod val="50000"/>
                </a:schemeClr>
              </a:solidFill>
              <a:latin typeface="Times New Roman" panose="02020603050405020304" pitchFamily="18" charset="0"/>
              <a:ea typeface="Calibri" panose="020F0502020204030204" pitchFamily="34" charset="0"/>
            </a:endParaRPr>
          </a:p>
          <a:p>
            <a:pPr algn="just"/>
            <a:r>
              <a:rPr lang="en-US" sz="2000" dirty="0">
                <a:solidFill>
                  <a:schemeClr val="accent2">
                    <a:lumMod val="50000"/>
                  </a:schemeClr>
                </a:solidFill>
                <a:effectLst/>
                <a:latin typeface="Times New Roman" panose="02020603050405020304" pitchFamily="18" charset="0"/>
                <a:ea typeface="Calibri" panose="020F0502020204030204" pitchFamily="34" charset="0"/>
              </a:rPr>
              <a:t>g)</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 ККК МТ доимо яхшилаб бориш мажбуриятини ўз ичига олади;</a:t>
            </a:r>
            <a:endParaRPr lang="en-US" sz="2000" dirty="0">
              <a:solidFill>
                <a:schemeClr val="accent2">
                  <a:lumMod val="50000"/>
                </a:schemeClr>
              </a:solidFill>
              <a:effectLst/>
              <a:latin typeface="Times New Roman" panose="02020603050405020304" pitchFamily="18" charset="0"/>
              <a:ea typeface="Calibri" panose="020F0502020204030204" pitchFamily="34" charset="0"/>
            </a:endParaRPr>
          </a:p>
          <a:p>
            <a:pPr algn="just"/>
            <a:r>
              <a:rPr lang="en-US" sz="2000" dirty="0">
                <a:solidFill>
                  <a:schemeClr val="accent2">
                    <a:lumMod val="50000"/>
                  </a:schemeClr>
                </a:solidFill>
                <a:latin typeface="Times New Roman" panose="02020603050405020304" pitchFamily="18" charset="0"/>
                <a:ea typeface="Calibri" panose="020F0502020204030204" pitchFamily="34" charset="0"/>
              </a:rPr>
              <a:t>h)</a:t>
            </a:r>
            <a:r>
              <a:rPr lang="uz-Cyrl-UZ" sz="2000" dirty="0">
                <a:solidFill>
                  <a:schemeClr val="accent2">
                    <a:lumMod val="50000"/>
                  </a:schemeClr>
                </a:solidFill>
                <a:latin typeface="Times New Roman" panose="02020603050405020304" pitchFamily="18" charset="0"/>
                <a:ea typeface="Calibri" panose="020F0502020204030204" pitchFamily="34" charset="0"/>
              </a:rPr>
              <a:t> ККК хизматининг ваколатлари ва мустақиллигини тушунтиради;</a:t>
            </a:r>
            <a:endParaRPr lang="en-US" sz="2000" dirty="0">
              <a:solidFill>
                <a:schemeClr val="accent2">
                  <a:lumMod val="50000"/>
                </a:schemeClr>
              </a:solidFill>
              <a:latin typeface="Times New Roman" panose="02020603050405020304" pitchFamily="18" charset="0"/>
              <a:ea typeface="Calibri" panose="020F0502020204030204" pitchFamily="34" charset="0"/>
            </a:endParaRPr>
          </a:p>
          <a:p>
            <a:pPr algn="just"/>
            <a:r>
              <a:rPr lang="en-US" sz="2000" dirty="0" err="1">
                <a:solidFill>
                  <a:schemeClr val="accent2">
                    <a:lumMod val="50000"/>
                  </a:schemeClr>
                </a:solidFill>
                <a:effectLst/>
                <a:latin typeface="Times New Roman" panose="02020603050405020304" pitchFamily="18" charset="0"/>
                <a:ea typeface="Calibri" panose="020F0502020204030204" pitchFamily="34" charset="0"/>
              </a:rPr>
              <a:t>i</a:t>
            </a:r>
            <a:r>
              <a:rPr lang="en-US" sz="2000" dirty="0">
                <a:solidFill>
                  <a:schemeClr val="accent2">
                    <a:lumMod val="50000"/>
                  </a:schemeClr>
                </a:solidFill>
                <a:effectLst/>
                <a:latin typeface="Times New Roman" panose="02020603050405020304" pitchFamily="18" charset="0"/>
                <a:ea typeface="Calibri" panose="020F0502020204030204" pitchFamily="34" charset="0"/>
              </a:rPr>
              <a:t>)</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 ККК сиёсатига амал қилмаслик оқибатларни тушунтиради.</a:t>
            </a:r>
          </a:p>
        </p:txBody>
      </p:sp>
      <p:pic>
        <p:nvPicPr>
          <p:cNvPr id="2052" name="Picture 4" descr="Памятка по противодействию коррупции / Антикоррупционная комплаенс-служба /  О нас /Павлодарский Педагогический Университет имени Әлкей Марғұлана">
            <a:extLst>
              <a:ext uri="{FF2B5EF4-FFF2-40B4-BE49-F238E27FC236}">
                <a16:creationId xmlns:a16="http://schemas.microsoft.com/office/drawing/2014/main" id="{78F79339-BB39-454C-A113-134640DB07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726"/>
          <a:stretch/>
        </p:blipFill>
        <p:spPr bwMode="auto">
          <a:xfrm>
            <a:off x="7906872" y="1185449"/>
            <a:ext cx="4070904" cy="510445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D84B50D9-04D9-4C6D-A46D-8427A70F6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7087" y="289593"/>
            <a:ext cx="805245" cy="740218"/>
          </a:xfrm>
          <a:prstGeom prst="rect">
            <a:avLst/>
          </a:prstGeom>
        </p:spPr>
      </p:pic>
    </p:spTree>
    <p:extLst>
      <p:ext uri="{BB962C8B-B14F-4D97-AF65-F5344CB8AC3E}">
        <p14:creationId xmlns:p14="http://schemas.microsoft.com/office/powerpoint/2010/main" val="140517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ECEA17D-40CE-4073-8DC3-5B77DF3CE437}"/>
              </a:ext>
            </a:extLst>
          </p:cNvPr>
          <p:cNvPicPr>
            <a:picLocks noChangeAspect="1"/>
          </p:cNvPicPr>
          <p:nvPr/>
        </p:nvPicPr>
        <p:blipFill>
          <a:blip r:embed="rId2"/>
          <a:stretch>
            <a:fillRect/>
          </a:stretch>
        </p:blipFill>
        <p:spPr>
          <a:xfrm>
            <a:off x="11164018" y="226709"/>
            <a:ext cx="738314" cy="738314"/>
          </a:xfrm>
          <a:prstGeom prst="rect">
            <a:avLst/>
          </a:prstGeom>
        </p:spPr>
      </p:pic>
      <p:sp>
        <p:nvSpPr>
          <p:cNvPr id="4" name="TextBox 3">
            <a:extLst>
              <a:ext uri="{FF2B5EF4-FFF2-40B4-BE49-F238E27FC236}">
                <a16:creationId xmlns:a16="http://schemas.microsoft.com/office/drawing/2014/main" id="{A2402076-A6ED-4330-9BFF-68D34CA5A2EF}"/>
              </a:ext>
            </a:extLst>
          </p:cNvPr>
          <p:cNvSpPr txBox="1"/>
          <p:nvPr/>
        </p:nvSpPr>
        <p:spPr>
          <a:xfrm>
            <a:off x="289668" y="226709"/>
            <a:ext cx="11612664" cy="6232475"/>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endParaRPr lang="uz-Cyrl-UZ" sz="2400" b="1" dirty="0">
              <a:solidFill>
                <a:schemeClr val="accent2">
                  <a:lumMod val="50000"/>
                </a:schemeClr>
              </a:solidFill>
              <a:effectLst/>
              <a:latin typeface="Times New Roman" panose="02020603050405020304" pitchFamily="18" charset="0"/>
              <a:ea typeface="Calibri" panose="020F0502020204030204" pitchFamily="34" charset="0"/>
            </a:endParaRPr>
          </a:p>
          <a:p>
            <a:pPr algn="ctr"/>
            <a:endParaRPr lang="uz-Cyrl-UZ" sz="24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5.3 Хизмат мажбуриятлари, жавобгарлик ва ваколатлар</a:t>
            </a:r>
          </a:p>
          <a:p>
            <a:pPr algn="just"/>
            <a:r>
              <a:rPr lang="uz-Cyrl-UZ" sz="2000" b="1" dirty="0">
                <a:solidFill>
                  <a:schemeClr val="accent2">
                    <a:lumMod val="50000"/>
                  </a:schemeClr>
                </a:solidFill>
                <a:latin typeface="Times New Roman" panose="02020603050405020304" pitchFamily="18" charset="0"/>
                <a:ea typeface="Calibri" panose="020F0502020204030204" pitchFamily="34" charset="0"/>
              </a:rPr>
              <a:t>5.1 Умумий қоидалар</a:t>
            </a:r>
          </a:p>
          <a:p>
            <a:pPr indent="450215" algn="just">
              <a:lnSpc>
                <a:spcPct val="107000"/>
              </a:lnSpc>
              <a:spcAft>
                <a:spcPts val="800"/>
              </a:spcAft>
            </a:pPr>
            <a:r>
              <a:rPr lang="ru-RU" sz="20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Ҳуқуқлар</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0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бу</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давлат</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томонидан</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белгиланган</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ва</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қўлланадиган</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норма </a:t>
            </a:r>
            <a:r>
              <a:rPr lang="ru-RU" sz="20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ва</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қоидалардир</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r>
              <a:rPr lang="ru-RU" sz="20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Мажбуриятлар</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uz-Cyrl-UZ"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бажарилиши учун </a:t>
            </a:r>
            <a:r>
              <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ан</a:t>
            </a:r>
            <a:r>
              <a:rPr lang="uz-Cyrl-UZ"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иқ доирадаги харакатлар.</a:t>
            </a:r>
            <a:endParaRPr lang="ru-RU"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z-Cyrl-UZ" sz="20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Масъулият</a:t>
            </a:r>
            <a:r>
              <a:rPr lang="uz-Cyrl-UZ" sz="20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бу ўз қарорлари, ҳаракатлари ва хатти-ҳаракатларига жавоб бериш зарурати ёки мажбуриятидир. Мажбуриятларни бажариш ва жамиятда қабул қилинган қоидаларга амал қилиш қобилияти.</a:t>
            </a:r>
            <a:endParaRPr lang="uz-Cyrl-UZ" sz="20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uz-Cyrl-UZ" sz="2000" dirty="0">
                <a:solidFill>
                  <a:schemeClr val="accent2">
                    <a:lumMod val="50000"/>
                  </a:schemeClr>
                </a:solidFill>
                <a:effectLst/>
                <a:latin typeface="Times New Roman" panose="02020603050405020304" pitchFamily="18" charset="0"/>
                <a:ea typeface="Calibri" panose="020F0502020204030204" pitchFamily="34" charset="0"/>
              </a:rPr>
              <a:t>	Раҳбарият ККК МТнг жорий этилиши хамда унинг мувофиқ бўлиши учун тўлиқ жавобгар бўлиши лозим.</a:t>
            </a:r>
          </a:p>
          <a:p>
            <a:pPr algn="just"/>
            <a:r>
              <a:rPr lang="uz-Cyrl-UZ" sz="2000" dirty="0">
                <a:solidFill>
                  <a:schemeClr val="accent2">
                    <a:lumMod val="50000"/>
                  </a:schemeClr>
                </a:solidFill>
                <a:latin typeface="Times New Roman" panose="02020603050405020304" pitchFamily="18" charset="0"/>
                <a:ea typeface="Calibri" panose="020F0502020204030204" pitchFamily="34" charset="0"/>
              </a:rPr>
              <a:t>	Юқори рахбарият ташкилот ичида тегишли лавозимларга таалуқли бўлган маъсулият ва ваколатларни белгиланиши ва етказилишини таъминлаш лозим.</a:t>
            </a:r>
          </a:p>
          <a:p>
            <a:pPr algn="just"/>
            <a:r>
              <a:rPr lang="uz-Cyrl-UZ" sz="2000" dirty="0">
                <a:solidFill>
                  <a:schemeClr val="accent2">
                    <a:lumMod val="50000"/>
                  </a:schemeClr>
                </a:solidFill>
                <a:effectLst/>
                <a:latin typeface="Times New Roman" panose="02020603050405020304" pitchFamily="18" charset="0"/>
                <a:ea typeface="Calibri" panose="020F0502020204030204" pitchFamily="34" charset="0"/>
              </a:rPr>
              <a:t>	</a:t>
            </a: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Барча даражадаги раҳбарлар ўзларининг бўлинмалари ёки маъсул соҳаларида ККК МТнг талаблари қўлланилиши ва амал қилинишига маъсулдирлар.</a:t>
            </a:r>
          </a:p>
          <a:p>
            <a:pPr algn="just"/>
            <a:r>
              <a:rPr lang="uz-Cyrl-UZ" sz="2000" b="1" dirty="0">
                <a:solidFill>
                  <a:schemeClr val="accent2">
                    <a:lumMod val="50000"/>
                  </a:schemeClr>
                </a:solidFill>
                <a:latin typeface="Times New Roman" panose="02020603050405020304" pitchFamily="18" charset="0"/>
                <a:ea typeface="Calibri" panose="020F0502020204030204" pitchFamily="34" charset="0"/>
              </a:rPr>
              <a:t>	Ходимлар ККК МТнг талабларини ўзларининг ташкилотдаги роллари билан қандай боғлиқ бўлса шундай даражада тушуниши, бажариши ва риоя қилишига жавобгар бўлиши лозим.</a:t>
            </a:r>
            <a:endParaRPr lang="uz-Cyrl-UZ" sz="2000" b="1" dirty="0">
              <a:solidFill>
                <a:schemeClr val="accent2">
                  <a:lumMod val="50000"/>
                </a:schemeClr>
              </a:solidFill>
              <a:effectLst/>
              <a:latin typeface="Times New Roman" panose="02020603050405020304" pitchFamily="18" charset="0"/>
              <a:ea typeface="Calibri" panose="020F0502020204030204" pitchFamily="34" charset="0"/>
            </a:endParaRPr>
          </a:p>
        </p:txBody>
      </p:sp>
      <p:pic>
        <p:nvPicPr>
          <p:cNvPr id="5" name="Рисунок 4">
            <a:extLst>
              <a:ext uri="{FF2B5EF4-FFF2-40B4-BE49-F238E27FC236}">
                <a16:creationId xmlns:a16="http://schemas.microsoft.com/office/drawing/2014/main" id="{57C2DEE2-5CE4-4FA7-98A0-E31EC6A7B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1536" y="136980"/>
            <a:ext cx="923278" cy="917771"/>
          </a:xfrm>
          <a:prstGeom prst="rect">
            <a:avLst/>
          </a:prstGeom>
        </p:spPr>
      </p:pic>
    </p:spTree>
    <p:extLst>
      <p:ext uri="{BB962C8B-B14F-4D97-AF65-F5344CB8AC3E}">
        <p14:creationId xmlns:p14="http://schemas.microsoft.com/office/powerpoint/2010/main" val="2310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F86E1F-2A9A-458E-AF38-A6BE049CBFC4}"/>
              </a:ext>
            </a:extLst>
          </p:cNvPr>
          <p:cNvSpPr>
            <a:spLocks noGrp="1"/>
          </p:cNvSpPr>
          <p:nvPr>
            <p:ph type="title"/>
          </p:nvPr>
        </p:nvSpPr>
        <p:spPr>
          <a:xfrm>
            <a:off x="685799" y="130393"/>
            <a:ext cx="10515600" cy="1008011"/>
          </a:xfrm>
        </p:spPr>
        <p:txBody>
          <a:bodyPr>
            <a:normAutofit/>
          </a:bodyPr>
          <a:lstStyle/>
          <a:p>
            <a:pPr algn="ctr"/>
            <a:r>
              <a:rPr lang="uz-Cyrl-UZ" sz="2800" b="1" dirty="0">
                <a:solidFill>
                  <a:srgbClr val="0070C0"/>
                </a:solidFill>
                <a:latin typeface="Times New Roman" panose="02020603050405020304" pitchFamily="18" charset="0"/>
                <a:cs typeface="Times New Roman" panose="02020603050405020304" pitchFamily="18" charset="0"/>
              </a:rPr>
              <a:t>Коррупцияга оид ҳуқуқбузарликларда ходимларнинг </a:t>
            </a:r>
            <a:br>
              <a:rPr lang="uz-Cyrl-UZ" sz="2800" b="1" dirty="0">
                <a:solidFill>
                  <a:srgbClr val="0070C0"/>
                </a:solidFill>
                <a:latin typeface="Times New Roman" panose="02020603050405020304" pitchFamily="18" charset="0"/>
                <a:cs typeface="Times New Roman" panose="02020603050405020304" pitchFamily="18" charset="0"/>
              </a:rPr>
            </a:br>
            <a:r>
              <a:rPr lang="uz-Cyrl-UZ" sz="2800" b="1" dirty="0">
                <a:solidFill>
                  <a:srgbClr val="0070C0"/>
                </a:solidFill>
                <a:latin typeface="Times New Roman" panose="02020603050405020304" pitchFamily="18" charset="0"/>
                <a:cs typeface="Times New Roman" panose="02020603050405020304" pitchFamily="18" charset="0"/>
              </a:rPr>
              <a:t>хатти-ҳаракатлари алгоритми </a:t>
            </a:r>
            <a:endParaRPr lang="ru-RU" sz="2800" dirty="0">
              <a:solidFill>
                <a:srgbClr val="0070C0"/>
              </a:solidFill>
            </a:endParaRPr>
          </a:p>
        </p:txBody>
      </p:sp>
      <p:pic>
        <p:nvPicPr>
          <p:cNvPr id="3074" name="Picture 2" descr="Взятка, результатов — 1,1 миллиона: изображения, стоковые фотографии,  картинки без лицензионных платежей | Shutterstock">
            <a:extLst>
              <a:ext uri="{FF2B5EF4-FFF2-40B4-BE49-F238E27FC236}">
                <a16:creationId xmlns:a16="http://schemas.microsoft.com/office/drawing/2014/main" id="{DFC27A11-8FC1-4FC2-8C34-508E3D1759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8"/>
          <a:stretch/>
        </p:blipFill>
        <p:spPr bwMode="auto">
          <a:xfrm>
            <a:off x="175280" y="1191176"/>
            <a:ext cx="2726634" cy="23704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iving a bribe. stock image. Image of person, ideas, agreement - 38993867">
            <a:extLst>
              <a:ext uri="{FF2B5EF4-FFF2-40B4-BE49-F238E27FC236}">
                <a16:creationId xmlns:a16="http://schemas.microsoft.com/office/drawing/2014/main" id="{0B8E9556-6567-4E4F-BC09-4E14A76BD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315" y="1191175"/>
            <a:ext cx="2726634" cy="237048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Скачать картинки Подписание договора, стоковые фото ...">
            <a:extLst>
              <a:ext uri="{FF2B5EF4-FFF2-40B4-BE49-F238E27FC236}">
                <a16:creationId xmlns:a16="http://schemas.microsoft.com/office/drawing/2014/main" id="{CBE7176F-C042-4888-AD13-AA18DA8110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9" y="1214229"/>
            <a:ext cx="2726634" cy="23704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Подарок на юбилей женщин и мужчин - 72 фото идеи оригинальных подарков">
            <a:extLst>
              <a:ext uri="{FF2B5EF4-FFF2-40B4-BE49-F238E27FC236}">
                <a16:creationId xmlns:a16="http://schemas.microsoft.com/office/drawing/2014/main" id="{FCD41F7C-E61D-4FFB-B7C3-8188846A0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9543" y="1227068"/>
            <a:ext cx="2721871" cy="23704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3A7088B-A349-483E-9A1B-3674EAFB1BB1}"/>
              </a:ext>
            </a:extLst>
          </p:cNvPr>
          <p:cNvSpPr txBox="1"/>
          <p:nvPr/>
        </p:nvSpPr>
        <p:spPr>
          <a:xfrm>
            <a:off x="62948" y="3614429"/>
            <a:ext cx="11761302" cy="1661993"/>
          </a:xfrm>
          <a:prstGeom prst="rect">
            <a:avLst/>
          </a:prstGeom>
          <a:noFill/>
        </p:spPr>
        <p:txBody>
          <a:bodyPr wrap="square">
            <a:spAutoFit/>
          </a:bodyPr>
          <a:lstStyle/>
          <a:p>
            <a:r>
              <a:rPr lang="uz-Cyrl-UZ" b="1" dirty="0">
                <a:solidFill>
                  <a:srgbClr val="C00000"/>
                </a:solidFill>
                <a:latin typeface="Times New Roman" panose="02020603050405020304" pitchFamily="18" charset="0"/>
                <a:cs typeface="Times New Roman" panose="02020603050405020304" pitchFamily="18" charset="0"/>
              </a:rPr>
              <a:t>Порани очиқчасига                        </a:t>
            </a:r>
            <a:r>
              <a:rPr lang="uz-Cyrl-UZ" b="1" dirty="0">
                <a:solidFill>
                  <a:schemeClr val="accent1">
                    <a:lumMod val="50000"/>
                  </a:schemeClr>
                </a:solidFill>
                <a:latin typeface="Times New Roman" panose="02020603050405020304" pitchFamily="18" charset="0"/>
                <a:cs typeface="Times New Roman" panose="02020603050405020304" pitchFamily="18" charset="0"/>
              </a:rPr>
              <a:t>Порани</a:t>
            </a:r>
            <a:r>
              <a:rPr lang="uz-Cyrl-UZ" b="1" dirty="0">
                <a:solidFill>
                  <a:srgbClr val="C00000"/>
                </a:solidFill>
                <a:latin typeface="Times New Roman" panose="02020603050405020304" pitchFamily="18" charset="0"/>
                <a:cs typeface="Times New Roman" panose="02020603050405020304" pitchFamily="18" charset="0"/>
              </a:rPr>
              <a:t>                                      </a:t>
            </a:r>
            <a:r>
              <a:rPr lang="uz-Cyrl-UZ" b="1" dirty="0">
                <a:solidFill>
                  <a:schemeClr val="accent2">
                    <a:lumMod val="50000"/>
                  </a:schemeClr>
                </a:solidFill>
                <a:latin typeface="Times New Roman" panose="02020603050405020304" pitchFamily="18" charset="0"/>
                <a:cs typeface="Times New Roman" panose="02020603050405020304" pitchFamily="18" charset="0"/>
              </a:rPr>
              <a:t>Ноқонуний</a:t>
            </a:r>
            <a:r>
              <a:rPr lang="uz-Cyrl-UZ" b="1" dirty="0">
                <a:solidFill>
                  <a:srgbClr val="C00000"/>
                </a:solidFill>
                <a:latin typeface="Times New Roman" panose="02020603050405020304" pitchFamily="18" charset="0"/>
                <a:cs typeface="Times New Roman" panose="02020603050405020304" pitchFamily="18" charset="0"/>
              </a:rPr>
              <a:t>                           </a:t>
            </a:r>
            <a:r>
              <a:rPr lang="uz-Cyrl-UZ" b="1" dirty="0">
                <a:solidFill>
                  <a:srgbClr val="00B050"/>
                </a:solidFill>
                <a:latin typeface="Times New Roman" panose="02020603050405020304" pitchFamily="18" charset="0"/>
                <a:cs typeface="Times New Roman" panose="02020603050405020304" pitchFamily="18" charset="0"/>
              </a:rPr>
              <a:t>Қиммат баҳо совға</a:t>
            </a:r>
          </a:p>
          <a:p>
            <a:r>
              <a:rPr lang="uz-Cyrl-UZ" b="1" dirty="0">
                <a:solidFill>
                  <a:srgbClr val="C00000"/>
                </a:solidFill>
                <a:latin typeface="Times New Roman" panose="02020603050405020304" pitchFamily="18" charset="0"/>
                <a:cs typeface="Times New Roman" panose="02020603050405020304" pitchFamily="18" charset="0"/>
              </a:rPr>
              <a:t>таклиф қилганда                      </a:t>
            </a:r>
            <a:r>
              <a:rPr lang="uz-Cyrl-UZ" b="1" dirty="0">
                <a:solidFill>
                  <a:srgbClr val="002060"/>
                </a:solidFill>
                <a:latin typeface="Times New Roman" panose="02020603050405020304" pitchFamily="18" charset="0"/>
                <a:cs typeface="Times New Roman" panose="02020603050405020304" pitchFamily="18" charset="0"/>
              </a:rPr>
              <a:t>Ёшириб берганда</a:t>
            </a:r>
            <a:r>
              <a:rPr lang="uz-Cyrl-UZ" b="1" dirty="0">
                <a:solidFill>
                  <a:srgbClr val="C00000"/>
                </a:solidFill>
                <a:latin typeface="Times New Roman" panose="02020603050405020304" pitchFamily="18" charset="0"/>
                <a:cs typeface="Times New Roman" panose="02020603050405020304" pitchFamily="18" charset="0"/>
              </a:rPr>
              <a:t>                    </a:t>
            </a:r>
            <a:r>
              <a:rPr lang="uz-Cyrl-UZ" b="1" dirty="0">
                <a:solidFill>
                  <a:schemeClr val="accent2">
                    <a:lumMod val="50000"/>
                  </a:schemeClr>
                </a:solidFill>
                <a:latin typeface="Times New Roman" panose="02020603050405020304" pitchFamily="18" charset="0"/>
                <a:cs typeface="Times New Roman" panose="02020603050405020304" pitchFamily="18" charset="0"/>
              </a:rPr>
              <a:t>хужжатлаштириш</a:t>
            </a:r>
            <a:r>
              <a:rPr lang="uz-Cyrl-UZ" b="1" dirty="0">
                <a:solidFill>
                  <a:srgbClr val="C00000"/>
                </a:solidFill>
                <a:latin typeface="Times New Roman" panose="02020603050405020304" pitchFamily="18" charset="0"/>
                <a:cs typeface="Times New Roman" panose="02020603050405020304" pitchFamily="18" charset="0"/>
              </a:rPr>
              <a:t>                      </a:t>
            </a:r>
            <a:r>
              <a:rPr lang="uz-Cyrl-UZ" b="1" dirty="0">
                <a:solidFill>
                  <a:srgbClr val="00B050"/>
                </a:solidFill>
                <a:latin typeface="Times New Roman" panose="02020603050405020304" pitchFamily="18" charset="0"/>
                <a:cs typeface="Times New Roman" panose="02020603050405020304" pitchFamily="18" charset="0"/>
              </a:rPr>
              <a:t>таклиф қилганда</a:t>
            </a:r>
            <a:endParaRPr lang="en-US" sz="1800" b="1" dirty="0">
              <a:solidFill>
                <a:srgbClr val="00B050"/>
              </a:solidFill>
              <a:latin typeface="Times New Roman" panose="02020603050405020304" pitchFamily="18" charset="0"/>
              <a:cs typeface="Times New Roman" panose="02020603050405020304" pitchFamily="18" charset="0"/>
            </a:endParaRPr>
          </a:p>
          <a:p>
            <a:endParaRPr lang="uz-Cyrl-UZ" sz="1800" b="1" dirty="0">
              <a:solidFill>
                <a:srgbClr val="C00000"/>
              </a:solidFill>
              <a:latin typeface="Times New Roman" panose="02020603050405020304" pitchFamily="18" charset="0"/>
              <a:cs typeface="Times New Roman" panose="02020603050405020304" pitchFamily="18" charset="0"/>
            </a:endParaRPr>
          </a:p>
          <a:p>
            <a:pPr algn="ctr"/>
            <a:r>
              <a:rPr lang="uz-Cyrl-UZ" sz="2400" b="1" dirty="0">
                <a:solidFill>
                  <a:srgbClr val="0070C0"/>
                </a:solidFill>
                <a:latin typeface="Times New Roman" panose="02020603050405020304" pitchFamily="18" charset="0"/>
                <a:cs typeface="Times New Roman" panose="02020603050405020304" pitchFamily="18" charset="0"/>
              </a:rPr>
              <a:t>Сизнинг хатти-ҳаракатларингиз (ҳаракат алгоритми) </a:t>
            </a:r>
          </a:p>
          <a:p>
            <a:pPr algn="ctr"/>
            <a:r>
              <a:rPr lang="uz-Cyrl-UZ" sz="2400" b="1" dirty="0">
                <a:solidFill>
                  <a:srgbClr val="0070C0"/>
                </a:solidFill>
                <a:latin typeface="Times New Roman" panose="02020603050405020304" pitchFamily="18" charset="0"/>
                <a:cs typeface="Times New Roman" panose="02020603050405020304" pitchFamily="18" charset="0"/>
              </a:rPr>
              <a:t>нимадан иборат бўлади</a:t>
            </a:r>
            <a:r>
              <a:rPr lang="en-US" sz="2400" b="1" dirty="0">
                <a:solidFill>
                  <a:srgbClr val="0070C0"/>
                </a:solidFill>
                <a:latin typeface="Times New Roman" panose="02020603050405020304" pitchFamily="18" charset="0"/>
                <a:cs typeface="Times New Roman" panose="02020603050405020304" pitchFamily="18" charset="0"/>
              </a:rPr>
              <a:t>?</a:t>
            </a:r>
            <a:r>
              <a:rPr lang="uz-Cyrl-UZ" sz="2400" b="1" dirty="0">
                <a:solidFill>
                  <a:srgbClr val="0070C0"/>
                </a:solidFill>
                <a:latin typeface="Times New Roman" panose="02020603050405020304" pitchFamily="18" charset="0"/>
                <a:cs typeface="Times New Roman" panose="02020603050405020304" pitchFamily="18" charset="0"/>
              </a:rPr>
              <a:t> </a:t>
            </a:r>
            <a:endParaRPr lang="ru-RU" sz="2400" dirty="0">
              <a:solidFill>
                <a:srgbClr val="0070C0"/>
              </a:solidFill>
            </a:endParaRPr>
          </a:p>
        </p:txBody>
      </p:sp>
      <p:sp>
        <p:nvSpPr>
          <p:cNvPr id="5" name="AutoShape 10" descr="5 шагов к правильному принятию решений">
            <a:extLst>
              <a:ext uri="{FF2B5EF4-FFF2-40B4-BE49-F238E27FC236}">
                <a16:creationId xmlns:a16="http://schemas.microsoft.com/office/drawing/2014/main" id="{23C43DE4-BCD4-47AF-81FC-C8321B29DDA0}"/>
              </a:ext>
            </a:extLst>
          </p:cNvPr>
          <p:cNvSpPr>
            <a:spLocks noChangeAspect="1" noChangeArrowheads="1"/>
          </p:cNvSpPr>
          <p:nvPr/>
        </p:nvSpPr>
        <p:spPr bwMode="auto">
          <a:xfrm>
            <a:off x="5943599" y="3276599"/>
            <a:ext cx="616227" cy="6162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a:extLst>
              <a:ext uri="{FF2B5EF4-FFF2-40B4-BE49-F238E27FC236}">
                <a16:creationId xmlns:a16="http://schemas.microsoft.com/office/drawing/2014/main" id="{0662938E-CC6F-454B-98DB-5B130A7E197C}"/>
              </a:ext>
            </a:extLst>
          </p:cNvPr>
          <p:cNvPicPr>
            <a:picLocks noChangeAspect="1"/>
          </p:cNvPicPr>
          <p:nvPr/>
        </p:nvPicPr>
        <p:blipFill>
          <a:blip r:embed="rId6"/>
          <a:stretch>
            <a:fillRect/>
          </a:stretch>
        </p:blipFill>
        <p:spPr>
          <a:xfrm>
            <a:off x="732184" y="4829453"/>
            <a:ext cx="2838966" cy="2037129"/>
          </a:xfrm>
          <a:prstGeom prst="rect">
            <a:avLst/>
          </a:prstGeom>
        </p:spPr>
      </p:pic>
      <p:pic>
        <p:nvPicPr>
          <p:cNvPr id="3086" name="Picture 14" descr="Как принимать решения быстро — OTYRAR">
            <a:extLst>
              <a:ext uri="{FF2B5EF4-FFF2-40B4-BE49-F238E27FC236}">
                <a16:creationId xmlns:a16="http://schemas.microsoft.com/office/drawing/2014/main" id="{1EDAFAA4-E300-47C0-A325-5C6984DA46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930" b="5441"/>
          <a:stretch/>
        </p:blipFill>
        <p:spPr bwMode="auto">
          <a:xfrm>
            <a:off x="4839941" y="5329192"/>
            <a:ext cx="2466975" cy="146054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инструктаж: как перестать сомневаться и начать принимать решения | РБК Стиль">
            <a:extLst>
              <a:ext uri="{FF2B5EF4-FFF2-40B4-BE49-F238E27FC236}">
                <a16:creationId xmlns:a16="http://schemas.microsoft.com/office/drawing/2014/main" id="{FCC4AD15-35D8-427A-BDA6-78681189C0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7417" b="8895"/>
          <a:stretch/>
        </p:blipFill>
        <p:spPr bwMode="auto">
          <a:xfrm>
            <a:off x="9252346" y="4829453"/>
            <a:ext cx="2329068" cy="1960283"/>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3C3B180E-EFA9-493A-B5F6-387FACC506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19775" y="77622"/>
            <a:ext cx="918345" cy="801268"/>
          </a:xfrm>
          <a:prstGeom prst="rect">
            <a:avLst/>
          </a:prstGeom>
        </p:spPr>
      </p:pic>
    </p:spTree>
    <p:extLst>
      <p:ext uri="{BB962C8B-B14F-4D97-AF65-F5344CB8AC3E}">
        <p14:creationId xmlns:p14="http://schemas.microsoft.com/office/powerpoint/2010/main" val="179937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FB781-D032-438F-9543-C9A236AFF76D}"/>
              </a:ext>
            </a:extLst>
          </p:cNvPr>
          <p:cNvSpPr>
            <a:spLocks noGrp="1"/>
          </p:cNvSpPr>
          <p:nvPr>
            <p:ph type="title"/>
          </p:nvPr>
        </p:nvSpPr>
        <p:spPr>
          <a:xfrm>
            <a:off x="1179442" y="119084"/>
            <a:ext cx="9273430" cy="765406"/>
          </a:xfrm>
        </p:spPr>
        <p:txBody>
          <a:bodyPr>
            <a:normAutofit/>
          </a:bodyPr>
          <a:lstStyle/>
          <a:p>
            <a:pPr algn="ctr"/>
            <a:r>
              <a:rPr lang="uz-Cyrl-UZ" sz="2400" b="1" dirty="0">
                <a:solidFill>
                  <a:srgbClr val="0070C0"/>
                </a:solidFill>
                <a:latin typeface="Times New Roman" panose="02020603050405020304" pitchFamily="18" charset="0"/>
                <a:cs typeface="Times New Roman" panose="02020603050405020304" pitchFamily="18" charset="0"/>
              </a:rPr>
              <a:t>Коррупцияга оид ҳуқуқбузарликларда ходимларнинг </a:t>
            </a:r>
            <a:br>
              <a:rPr lang="uz-Cyrl-UZ" sz="2400" b="1" dirty="0">
                <a:solidFill>
                  <a:srgbClr val="0070C0"/>
                </a:solidFill>
                <a:latin typeface="Times New Roman" panose="02020603050405020304" pitchFamily="18" charset="0"/>
                <a:cs typeface="Times New Roman" panose="02020603050405020304" pitchFamily="18" charset="0"/>
              </a:rPr>
            </a:br>
            <a:r>
              <a:rPr lang="uz-Cyrl-UZ" sz="2400" b="1" dirty="0">
                <a:solidFill>
                  <a:srgbClr val="0070C0"/>
                </a:solidFill>
                <a:latin typeface="Times New Roman" panose="02020603050405020304" pitchFamily="18" charset="0"/>
                <a:cs typeface="Times New Roman" panose="02020603050405020304" pitchFamily="18" charset="0"/>
              </a:rPr>
              <a:t>хатти-ҳаракатлари алгоритми </a:t>
            </a:r>
            <a:endParaRPr lang="ru-RU" sz="24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7216E3B-5164-47E0-A250-06E8D4A9A3D0}"/>
              </a:ext>
            </a:extLst>
          </p:cNvPr>
          <p:cNvSpPr>
            <a:spLocks noGrp="1"/>
          </p:cNvSpPr>
          <p:nvPr>
            <p:ph idx="1"/>
          </p:nvPr>
        </p:nvSpPr>
        <p:spPr>
          <a:xfrm>
            <a:off x="132522" y="702365"/>
            <a:ext cx="11582400" cy="6155635"/>
          </a:xfrm>
        </p:spPr>
        <p:txBody>
          <a:bodyPr>
            <a:normAutofit fontScale="77500" lnSpcReduction="20000"/>
          </a:bodyPr>
          <a:lstStyle/>
          <a:p>
            <a:pPr marL="0" lvl="0" indent="-342900" algn="just">
              <a:lnSpc>
                <a:spcPct val="120000"/>
              </a:lnSpc>
              <a:spcBef>
                <a:spcPts val="0"/>
              </a:spcBef>
              <a:buFont typeface="+mj-lt"/>
              <a:buAutoNum type="arabicPeriod"/>
            </a:pP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Факт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қайд</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этилсин</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20000"/>
              </a:lnSpc>
              <a:spcBef>
                <a:spcPts val="0"/>
              </a:spcBef>
              <a:buNone/>
            </a:pP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Корруп</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ц</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ияга қарши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ҳуқуқбузарликка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ундаш</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фактини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зудлик</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билан</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қайд</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этинг</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20000"/>
              </a:lnSpc>
              <a:spcBef>
                <a:spcPts val="0"/>
              </a:spcBef>
              <a:buNone/>
            </a:pP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Барча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далилларни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сақланг</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хабарлар</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хатлар</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ёзувлар</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Bef>
                <a:spcPts val="0"/>
              </a:spcBef>
              <a:buFontTx/>
              <a:buChar char="-"/>
            </a:pP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Агар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сизга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пора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берилаётган</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бўлса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уни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сақлаб</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қолишга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ҳаракат</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қилинг</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иккита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гувоҳни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20000"/>
              </a:lnSpc>
              <a:spcBef>
                <a:spcPts val="0"/>
              </a:spcBef>
              <a:buNone/>
            </a:pP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таклиф</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қилинг</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ва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иложи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бўлса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аудио/видео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ёзувдан</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фойдаланинг</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20000"/>
              </a:lnSpc>
              <a:spcBef>
                <a:spcPts val="0"/>
              </a:spcBef>
              <a:buNone/>
            </a:pPr>
            <a:endParaRPr lang="ru-RU"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buNone/>
            </a:pP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Раҳбарга</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хабар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беринг</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Бевосита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раҳбарни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нима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бўлганлиги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тў</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ғ</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рисида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хабардор</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қилинг</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lnSpc>
                <a:spcPct val="120000"/>
              </a:lnSpc>
              <a:spcBef>
                <a:spcPts val="0"/>
              </a:spcBef>
              <a:buNone/>
            </a:pPr>
            <a:endParaRPr lang="ru-RU"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buNone/>
            </a:pP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Ҳуқуқни</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муҳофаза</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қилиш</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органларига</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мурожаат</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қилиш</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(прокуратура, ИИВ, </a:t>
            </a:r>
            <a:r>
              <a:rPr lang="uz-Cyrl-UZ"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ДХХ</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lnSpc>
                <a:spcPct val="120000"/>
              </a:lnSpc>
              <a:spcBef>
                <a:spcPts val="0"/>
              </a:spcBef>
              <a:buNone/>
            </a:pP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ёзма</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ариза</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ёзинг</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20000"/>
              </a:lnSpc>
              <a:spcBef>
                <a:spcPts val="0"/>
              </a:spcBef>
              <a:buNone/>
            </a:pP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Аризада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нима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содир</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б</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ў</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лганлиги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ҳақида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ма</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ъ</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лумот</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борлигига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ишонч</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ҳосил</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қилинг</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Bef>
                <a:spcPts val="0"/>
              </a:spcBef>
              <a:buFontTx/>
              <a:buChar char="-"/>
            </a:pP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Рўйхатдан</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ўтказилганлиги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тў</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ғ</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рисида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белги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қўйилган</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ариза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нусхасини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ёки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билдиришнома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20000"/>
              </a:lnSpc>
              <a:spcBef>
                <a:spcPts val="0"/>
              </a:spcBef>
              <a:buNone/>
            </a:pP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талонини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олинг</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20000"/>
              </a:lnSpc>
              <a:spcBef>
                <a:spcPts val="0"/>
              </a:spcBef>
              <a:buNone/>
            </a:pPr>
            <a:endParaRPr lang="ru-RU"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buNone/>
            </a:pP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 Рад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этилган</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тақдирда</a:t>
            </a:r>
            <a:r>
              <a:rPr lang="ru-RU"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Агар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ҳуқуқни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муҳофаза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қилувчи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органлар</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аризани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қабул</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қилишдан</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20000"/>
              </a:lnSpc>
              <a:spcBef>
                <a:spcPts val="0"/>
              </a:spcBef>
              <a:buNone/>
            </a:pP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бош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тортса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бу</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ҳақда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прокуратура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органларига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хабар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бериш</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лозим</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lnSpc>
                <a:spcPct val="120000"/>
              </a:lnSpc>
              <a:spcBef>
                <a:spcPts val="0"/>
              </a:spcBef>
              <a:buNone/>
            </a:pPr>
            <a:endParaRPr lang="ru-RU"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buNone/>
            </a:pPr>
            <a:r>
              <a:rPr lang="uz-Cyrl-UZ" sz="2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5</a:t>
            </a:r>
            <a:r>
              <a:rPr lang="uz-Cyrl-UZ" sz="2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Муҳим</a:t>
            </a: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2" indent="-228600" algn="just">
              <a:lnSpc>
                <a:spcPct val="120000"/>
              </a:lnSpc>
              <a:spcBef>
                <a:spcPts val="0"/>
              </a:spcBef>
              <a:buFont typeface="Calibri" panose="020F0502020204030204" pitchFamily="34" charset="0"/>
              <a:buChar char="-"/>
            </a:pP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Корруп</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ц</a:t>
            </a: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ияга </a:t>
            </a:r>
            <a:r>
              <a:rPr lang="en-US"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мойил</a:t>
            </a: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ҳолатлар</a:t>
            </a: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ҳақида</a:t>
            </a: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хабардор</a:t>
            </a: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қилиш</a:t>
            </a: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мажбуриятини</a:t>
            </a: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бажармаслик</a:t>
            </a:r>
            <a:r>
              <a:rPr lang="en-US"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2" indent="0" algn="just">
              <a:lnSpc>
                <a:spcPct val="120000"/>
              </a:lnSpc>
              <a:spcBef>
                <a:spcPts val="0"/>
              </a:spcBef>
              <a:buNone/>
            </a:pPr>
            <a:r>
              <a:rPr lang="en-US"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ҳуқуқбузарликдир</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2" indent="-228600" algn="just">
              <a:lnSpc>
                <a:spcPct val="120000"/>
              </a:lnSpc>
              <a:spcBef>
                <a:spcPts val="0"/>
              </a:spcBef>
              <a:buFont typeface="Calibri" panose="020F0502020204030204" pitchFamily="34" charset="0"/>
              <a:buChar char="-"/>
            </a:pP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Пора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таклиф</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қилганингизда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шахсни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ИИВ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ходимларини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кутишга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таклиф</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қилинг</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2" indent="-228600" algn="just">
              <a:lnSpc>
                <a:spcPct val="120000"/>
              </a:lnSpc>
              <a:spcBef>
                <a:spcPts val="0"/>
              </a:spcBef>
              <a:buFont typeface="Calibri" panose="020F0502020204030204" pitchFamily="34" charset="0"/>
              <a:buChar char="-"/>
            </a:pP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Агар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имкони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бўлса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uz-Cyrl-UZ"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Ўзбекистон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Гвардияси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ёки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бошқа</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ваколатли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органлар</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ходимларини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lvl="2" indent="0" algn="just">
              <a:lnSpc>
                <a:spcPct val="120000"/>
              </a:lnSpc>
              <a:spcBef>
                <a:spcPts val="0"/>
              </a:spcBef>
              <a:buNone/>
            </a:pP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чақириш</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учун</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сигнал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тугмасини</a:t>
            </a:r>
            <a:r>
              <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ишлатинг</a:t>
            </a:r>
            <a:r>
              <a:rPr lang="ru-RU" sz="1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Лучшее решение">
            <a:extLst>
              <a:ext uri="{FF2B5EF4-FFF2-40B4-BE49-F238E27FC236}">
                <a16:creationId xmlns:a16="http://schemas.microsoft.com/office/drawing/2014/main" id="{60F23314-036F-4247-A3E0-99673B6C5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945" y="5150995"/>
            <a:ext cx="1631072" cy="12798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Фотографии на тему «Правильное решение» — скачивайте бесплатные изображения  высокого качества | Freepik">
            <a:extLst>
              <a:ext uri="{FF2B5EF4-FFF2-40B4-BE49-F238E27FC236}">
                <a16:creationId xmlns:a16="http://schemas.microsoft.com/office/drawing/2014/main" id="{B7DA4320-07DC-4FB5-B8FC-4D8CF151D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08" r="12499"/>
          <a:stretch/>
        </p:blipFill>
        <p:spPr bwMode="auto">
          <a:xfrm>
            <a:off x="9532944" y="3146772"/>
            <a:ext cx="1631073" cy="144894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Скачать картинки Выбор, стоковые фото Выбор в хорошем качестве |  DepositPhotos">
            <a:extLst>
              <a:ext uri="{FF2B5EF4-FFF2-40B4-BE49-F238E27FC236}">
                <a16:creationId xmlns:a16="http://schemas.microsoft.com/office/drawing/2014/main" id="{4D708134-0589-42BA-8AB6-5122B14D9C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a:extLst>
              <a:ext uri="{FF2B5EF4-FFF2-40B4-BE49-F238E27FC236}">
                <a16:creationId xmlns:a16="http://schemas.microsoft.com/office/drawing/2014/main" id="{892F0370-C00D-4F7F-83B0-6AFFDD2D6CE2}"/>
              </a:ext>
            </a:extLst>
          </p:cNvPr>
          <p:cNvPicPr>
            <a:picLocks noChangeAspect="1"/>
          </p:cNvPicPr>
          <p:nvPr/>
        </p:nvPicPr>
        <p:blipFill>
          <a:blip r:embed="rId4"/>
          <a:stretch>
            <a:fillRect/>
          </a:stretch>
        </p:blipFill>
        <p:spPr>
          <a:xfrm>
            <a:off x="9532945" y="1383603"/>
            <a:ext cx="1631073" cy="1207891"/>
          </a:xfrm>
          <a:prstGeom prst="rect">
            <a:avLst/>
          </a:prstGeom>
        </p:spPr>
      </p:pic>
      <p:pic>
        <p:nvPicPr>
          <p:cNvPr id="9" name="Рисунок 8">
            <a:extLst>
              <a:ext uri="{FF2B5EF4-FFF2-40B4-BE49-F238E27FC236}">
                <a16:creationId xmlns:a16="http://schemas.microsoft.com/office/drawing/2014/main" id="{1A822AB9-0B56-440C-84B2-2FD24ECE76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7087" y="289593"/>
            <a:ext cx="816746" cy="837872"/>
          </a:xfrm>
          <a:prstGeom prst="rect">
            <a:avLst/>
          </a:prstGeom>
        </p:spPr>
      </p:pic>
    </p:spTree>
    <p:extLst>
      <p:ext uri="{BB962C8B-B14F-4D97-AF65-F5344CB8AC3E}">
        <p14:creationId xmlns:p14="http://schemas.microsoft.com/office/powerpoint/2010/main" val="3156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C759E2-17A3-4935-A30D-8C95EFF41F2F}"/>
              </a:ext>
            </a:extLst>
          </p:cNvPr>
          <p:cNvSpPr txBox="1"/>
          <p:nvPr/>
        </p:nvSpPr>
        <p:spPr>
          <a:xfrm>
            <a:off x="298175" y="1119449"/>
            <a:ext cx="11467106" cy="5147563"/>
          </a:xfrm>
          <a:prstGeom prst="rect">
            <a:avLst/>
          </a:prstGeom>
          <a:noFill/>
        </p:spPr>
        <p:txBody>
          <a:bodyPr wrap="square">
            <a:spAutoFit/>
          </a:bodyPr>
          <a:lstStyle/>
          <a:p>
            <a:pPr fontAlgn="ctr"/>
            <a:r>
              <a:rPr lang="uz-Cyrl-UZ" b="1" dirty="0">
                <a:latin typeface="Times New Roman" panose="02020603050405020304" pitchFamily="18" charset="0"/>
                <a:cs typeface="Times New Roman" panose="02020603050405020304" pitchFamily="18" charset="0"/>
              </a:rPr>
              <a:t>Телеграм месенжеридаги алоқа канали</a:t>
            </a:r>
            <a:endParaRPr lang="ru-RU" dirty="0">
              <a:latin typeface="Times New Roman" panose="02020603050405020304" pitchFamily="18" charset="0"/>
              <a:cs typeface="Times New Roman" panose="02020603050405020304" pitchFamily="18" charset="0"/>
            </a:endParaRPr>
          </a:p>
          <a:p>
            <a:pPr fontAlgn="ctr"/>
            <a:r>
              <a:rPr lang="uz-Cyrl-UZ" b="1" u="sng" dirty="0">
                <a:latin typeface="Times New Roman" panose="02020603050405020304" pitchFamily="18" charset="0"/>
                <a:cs typeface="Times New Roman" panose="02020603050405020304" pitchFamily="18" charset="0"/>
                <a:hlinkClick r:id="rId2"/>
              </a:rPr>
              <a:t>https://t.me/hydroengeo</a:t>
            </a:r>
            <a:endParaRPr lang="ru-RU" dirty="0">
              <a:latin typeface="Times New Roman" panose="02020603050405020304" pitchFamily="18" charset="0"/>
              <a:cs typeface="Times New Roman" panose="02020603050405020304" pitchFamily="18" charset="0"/>
            </a:endParaRPr>
          </a:p>
          <a:p>
            <a:pPr fontAlgn="ctr"/>
            <a:r>
              <a:rPr lang="uz-Cyrl-UZ" b="1" dirty="0">
                <a:latin typeface="Times New Roman" panose="02020603050405020304" pitchFamily="18" charset="0"/>
                <a:cs typeface="Times New Roman" panose="02020603050405020304" pitchFamily="18" charset="0"/>
              </a:rPr>
              <a:t>Ишонч телефони</a:t>
            </a:r>
            <a:endParaRPr lang="ru-RU" dirty="0">
              <a:latin typeface="Times New Roman" panose="02020603050405020304" pitchFamily="18" charset="0"/>
              <a:cs typeface="Times New Roman" panose="02020603050405020304" pitchFamily="18" charset="0"/>
            </a:endParaRPr>
          </a:p>
          <a:p>
            <a:pPr fontAlgn="ctr"/>
            <a:r>
              <a:rPr lang="uz-Cyrl-UZ" dirty="0">
                <a:latin typeface="Times New Roman" panose="02020603050405020304" pitchFamily="18" charset="0"/>
                <a:cs typeface="Times New Roman" panose="02020603050405020304" pitchFamily="18" charset="0"/>
              </a:rPr>
              <a:t>71-209-10-79</a:t>
            </a:r>
            <a:endParaRPr lang="ru-RU" dirty="0">
              <a:latin typeface="Times New Roman" panose="02020603050405020304" pitchFamily="18" charset="0"/>
              <a:cs typeface="Times New Roman" panose="02020603050405020304" pitchFamily="18" charset="0"/>
            </a:endParaRPr>
          </a:p>
          <a:p>
            <a:pPr fontAlgn="ctr"/>
            <a:r>
              <a:rPr lang="uz-Cyrl-UZ" b="1" dirty="0">
                <a:latin typeface="Times New Roman" panose="02020603050405020304" pitchFamily="18" charset="0"/>
                <a:cs typeface="Times New Roman" panose="02020603050405020304" pitchFamily="18" charset="0"/>
              </a:rPr>
              <a:t>Электрон почта</a:t>
            </a:r>
            <a:endParaRPr lang="ru-RU" dirty="0">
              <a:latin typeface="Times New Roman" panose="02020603050405020304" pitchFamily="18" charset="0"/>
              <a:cs typeface="Times New Roman" panose="02020603050405020304" pitchFamily="18" charset="0"/>
            </a:endParaRPr>
          </a:p>
          <a:p>
            <a:pPr fontAlgn="ctr"/>
            <a:r>
              <a:rPr lang="uz-Cyrl-UZ" u="sng" dirty="0">
                <a:latin typeface="Times New Roman" panose="02020603050405020304" pitchFamily="18" charset="0"/>
                <a:cs typeface="Times New Roman" panose="02020603050405020304" pitchFamily="18" charset="0"/>
                <a:hlinkClick r:id="rId3"/>
              </a:rPr>
              <a:t>gidroingeo@exat.uz</a:t>
            </a:r>
            <a:r>
              <a:rPr lang="uz-Cyrl-U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fontAlgn="ctr"/>
            <a:r>
              <a:rPr lang="uz-Cyrl-UZ" b="1" dirty="0">
                <a:latin typeface="Times New Roman" panose="02020603050405020304" pitchFamily="18" charset="0"/>
                <a:cs typeface="Times New Roman" panose="02020603050405020304" pitchFamily="18" charset="0"/>
              </a:rPr>
              <a:t>Расмий веб-сайтдаги алоқа канали</a:t>
            </a:r>
            <a:endParaRPr lang="ru-RU" dirty="0">
              <a:latin typeface="Times New Roman" panose="02020603050405020304" pitchFamily="18" charset="0"/>
              <a:cs typeface="Times New Roman" panose="02020603050405020304" pitchFamily="18" charset="0"/>
            </a:endParaRPr>
          </a:p>
          <a:p>
            <a:pPr fontAlgn="ctr"/>
            <a:r>
              <a:rPr lang="uz-Cyrl-UZ" u="sng" dirty="0">
                <a:latin typeface="Times New Roman" panose="02020603050405020304" pitchFamily="18" charset="0"/>
                <a:cs typeface="Times New Roman" panose="02020603050405020304" pitchFamily="18" charset="0"/>
                <a:hlinkClick r:id="rId4"/>
              </a:rPr>
              <a:t>https://hydroengeo.uz/</a:t>
            </a:r>
            <a:r>
              <a:rPr lang="uz-Cyrl-U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fontAlgn="ctr"/>
            <a:r>
              <a:rPr lang="uz-Cyrl-UZ" b="1" dirty="0">
                <a:latin typeface="Times New Roman" panose="02020603050405020304" pitchFamily="18" charset="0"/>
                <a:cs typeface="Times New Roman" panose="02020603050405020304" pitchFamily="18" charset="0"/>
              </a:rPr>
              <a:t>Коррупцияга қарши курашиш бўлими алоқа канали</a:t>
            </a:r>
            <a:endParaRPr lang="ru-RU" dirty="0">
              <a:latin typeface="Times New Roman" panose="02020603050405020304" pitchFamily="18" charset="0"/>
              <a:cs typeface="Times New Roman" panose="02020603050405020304" pitchFamily="18" charset="0"/>
            </a:endParaRPr>
          </a:p>
          <a:p>
            <a:pPr fontAlgn="ctr"/>
            <a:r>
              <a:rPr lang="uz-Cyrl-UZ" dirty="0">
                <a:latin typeface="Times New Roman" panose="02020603050405020304" pitchFamily="18" charset="0"/>
                <a:cs typeface="Times New Roman" panose="02020603050405020304" pitchFamily="18" charset="0"/>
              </a:rPr>
              <a:t>https://dev.hydroengeo.dynamicsoft.uz/ru/anti-corruption</a:t>
            </a:r>
            <a:endParaRPr lang="ru-RU" dirty="0">
              <a:latin typeface="Times New Roman" panose="02020603050405020304" pitchFamily="18" charset="0"/>
              <a:cs typeface="Times New Roman" panose="02020603050405020304" pitchFamily="18" charset="0"/>
            </a:endParaRPr>
          </a:p>
          <a:p>
            <a:pPr fontAlgn="ctr"/>
            <a:r>
              <a:rPr lang="uz-Cyrl-UZ" dirty="0">
                <a:latin typeface="Times New Roman" panose="02020603050405020304" pitchFamily="18" charset="0"/>
                <a:cs typeface="Times New Roman" panose="02020603050405020304" pitchFamily="18" charset="0"/>
              </a:rPr>
              <a:t>71-209-10-79</a:t>
            </a:r>
            <a:endParaRPr lang="ru-RU" dirty="0">
              <a:latin typeface="Times New Roman" panose="02020603050405020304" pitchFamily="18" charset="0"/>
              <a:cs typeface="Times New Roman" panose="02020603050405020304" pitchFamily="18" charset="0"/>
            </a:endParaRPr>
          </a:p>
          <a:p>
            <a:pPr fontAlgn="ctr"/>
            <a:r>
              <a:rPr lang="uz-Cyrl-UZ" dirty="0">
                <a:latin typeface="Times New Roman" panose="02020603050405020304" pitchFamily="18" charset="0"/>
                <a:cs typeface="Times New Roman" panose="02020603050405020304" pitchFamily="18" charset="0"/>
              </a:rPr>
              <a:t>90-822-24-62</a:t>
            </a:r>
            <a:endParaRPr lang="ru-RU" dirty="0">
              <a:latin typeface="Times New Roman" panose="02020603050405020304" pitchFamily="18" charset="0"/>
              <a:cs typeface="Times New Roman" panose="02020603050405020304" pitchFamily="18" charset="0"/>
            </a:endParaRPr>
          </a:p>
          <a:p>
            <a:pPr fontAlgn="ctr"/>
            <a:r>
              <a:rPr lang="uz-Cyrl-UZ" b="1" dirty="0">
                <a:latin typeface="Times New Roman" panose="02020603050405020304" pitchFamily="18" charset="0"/>
                <a:cs typeface="Times New Roman" panose="02020603050405020304" pitchFamily="18" charset="0"/>
              </a:rPr>
              <a:t>ГИДРОИНГЕО нинг</a:t>
            </a:r>
            <a:endParaRPr lang="ru-RU" dirty="0">
              <a:latin typeface="Times New Roman" panose="02020603050405020304" pitchFamily="18" charset="0"/>
              <a:cs typeface="Times New Roman" panose="02020603050405020304" pitchFamily="18" charset="0"/>
            </a:endParaRPr>
          </a:p>
          <a:p>
            <a:pPr fontAlgn="ctr"/>
            <a:r>
              <a:rPr lang="uz-Cyrl-UZ" b="1" dirty="0">
                <a:latin typeface="Times New Roman" panose="02020603050405020304" pitchFamily="18" charset="0"/>
                <a:cs typeface="Times New Roman" panose="02020603050405020304" pitchFamily="18" charset="0"/>
              </a:rPr>
              <a:t> Одоб-аҳлоқ комиссияси </a:t>
            </a:r>
            <a:endParaRPr lang="ru-RU" dirty="0">
              <a:latin typeface="Times New Roman" panose="02020603050405020304" pitchFamily="18" charset="0"/>
              <a:cs typeface="Times New Roman" panose="02020603050405020304" pitchFamily="18" charset="0"/>
            </a:endParaRPr>
          </a:p>
          <a:p>
            <a:pPr fontAlgn="ctr"/>
            <a:r>
              <a:rPr lang="uz-Cyrl-UZ" dirty="0">
                <a:latin typeface="Times New Roman" panose="02020603050405020304" pitchFamily="18" charset="0"/>
                <a:cs typeface="Times New Roman" panose="02020603050405020304" pitchFamily="18" charset="0"/>
              </a:rPr>
              <a:t>100164,Toshkent shahri Mirzo Ulug‘bek tumani, Olimlar ko‘chasi 64 uy</a:t>
            </a:r>
            <a:endParaRPr lang="ru-RU" dirty="0">
              <a:latin typeface="Times New Roman" panose="02020603050405020304" pitchFamily="18" charset="0"/>
              <a:cs typeface="Times New Roman" panose="02020603050405020304" pitchFamily="18" charset="0"/>
            </a:endParaRPr>
          </a:p>
          <a:p>
            <a:pPr fontAlgn="ctr"/>
            <a:r>
              <a:rPr lang="uz-Cyrl-UZ" b="1" dirty="0">
                <a:latin typeface="Times New Roman" panose="02020603050405020304" pitchFamily="18" charset="0"/>
                <a:cs typeface="Times New Roman" panose="02020603050405020304" pitchFamily="18" charset="0"/>
              </a:rPr>
              <a:t>Почта </a:t>
            </a:r>
            <a:endParaRPr lang="ru-RU" dirty="0">
              <a:latin typeface="Times New Roman" panose="02020603050405020304" pitchFamily="18" charset="0"/>
              <a:cs typeface="Times New Roman" panose="02020603050405020304" pitchFamily="18" charset="0"/>
            </a:endParaRPr>
          </a:p>
          <a:p>
            <a:pPr fontAlgn="ctr"/>
            <a:r>
              <a:rPr lang="uz-Cyrl-UZ" dirty="0">
                <a:latin typeface="Times New Roman" panose="02020603050405020304" pitchFamily="18" charset="0"/>
                <a:cs typeface="Times New Roman" panose="02020603050405020304" pitchFamily="18" charset="0"/>
              </a:rPr>
              <a:t>100164,Toshkent shahri Mirzo Ulug‘bek tumani, Olimlar ko‘chasi 64 uy</a:t>
            </a:r>
            <a:endParaRPr lang="ru-RU" dirty="0">
              <a:latin typeface="Times New Roman" panose="02020603050405020304" pitchFamily="18" charset="0"/>
              <a:cs typeface="Times New Roman" panose="02020603050405020304" pitchFamily="18" charset="0"/>
            </a:endParaRPr>
          </a:p>
          <a:p>
            <a:pPr indent="375164" algn="just">
              <a:spcBef>
                <a:spcPts val="250"/>
              </a:spcBef>
              <a:tabLst>
                <a:tab pos="525441" algn="l"/>
              </a:tabLst>
            </a:pPr>
            <a:endParaRPr lang="uz-Cyrl-UZ" sz="2000" dirty="0">
              <a:latin typeface="Times New Roman" panose="02020603050405020304" pitchFamily="18" charset="0"/>
              <a:ea typeface="SimHei" panose="02010609060101010101" pitchFamily="49" charset="-122"/>
              <a:cs typeface="Times New Roman" panose="02020603050405020304" pitchFamily="18" charset="0"/>
            </a:endParaRPr>
          </a:p>
        </p:txBody>
      </p:sp>
      <p:pic>
        <p:nvPicPr>
          <p:cNvPr id="1026" name="Picture 2" descr="Телеграмма иконка">
            <a:extLst>
              <a:ext uri="{FF2B5EF4-FFF2-40B4-BE49-F238E27FC236}">
                <a16:creationId xmlns:a16="http://schemas.microsoft.com/office/drawing/2014/main" id="{5E70A3CB-F0A7-4B26-B1F1-5C20E0FF1C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8162" y="2458579"/>
            <a:ext cx="574040" cy="574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gram иконка">
            <a:extLst>
              <a:ext uri="{FF2B5EF4-FFF2-40B4-BE49-F238E27FC236}">
                <a16:creationId xmlns:a16="http://schemas.microsoft.com/office/drawing/2014/main" id="{C0C3D0F9-1E91-45DD-A03B-BFBE3FEB8E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841169" y="4406232"/>
            <a:ext cx="574040" cy="574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Буква ф иконка">
            <a:extLst>
              <a:ext uri="{FF2B5EF4-FFF2-40B4-BE49-F238E27FC236}">
                <a16:creationId xmlns:a16="http://schemas.microsoft.com/office/drawing/2014/main" id="{5667D853-A4EC-4891-8E35-00A154D051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0429" y="3501788"/>
            <a:ext cx="574041" cy="5740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Социальное иконка">
            <a:extLst>
              <a:ext uri="{FF2B5EF4-FFF2-40B4-BE49-F238E27FC236}">
                <a16:creationId xmlns:a16="http://schemas.microsoft.com/office/drawing/2014/main" id="{2B5CB05C-9673-4874-B5D0-4D33B95857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0429" y="5196313"/>
            <a:ext cx="757263" cy="7572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28CA43-8CA0-4AB8-92F3-5C509EC65180}"/>
              </a:ext>
            </a:extLst>
          </p:cNvPr>
          <p:cNvSpPr txBox="1"/>
          <p:nvPr/>
        </p:nvSpPr>
        <p:spPr>
          <a:xfrm>
            <a:off x="619100" y="90099"/>
            <a:ext cx="10509090" cy="810350"/>
          </a:xfrm>
          <a:prstGeom prst="rect">
            <a:avLst/>
          </a:prstGeom>
          <a:noFill/>
        </p:spPr>
        <p:txBody>
          <a:bodyPr wrap="square">
            <a:spAutoFit/>
          </a:bodyPr>
          <a:lstStyle/>
          <a:p>
            <a:pPr algn="ctr"/>
            <a:r>
              <a:rPr lang="uz-Cyrl-UZ" sz="2333" b="1" dirty="0">
                <a:latin typeface="Times New Roman" panose="02020603050405020304" pitchFamily="18" charset="0"/>
                <a:ea typeface="Times New Roman" panose="02020603050405020304" pitchFamily="18" charset="0"/>
              </a:rPr>
              <a:t>Гидрогеология ва инженерлик геологияси институтида коррупцияга оид хатти-ҳаракатлар тўғрисида хабарлар бериш учун алоқа каналлари</a:t>
            </a:r>
            <a:endParaRPr lang="ru-RU" sz="2333" dirty="0"/>
          </a:p>
        </p:txBody>
      </p:sp>
      <p:pic>
        <p:nvPicPr>
          <p:cNvPr id="9" name="Рисунок 8">
            <a:extLst>
              <a:ext uri="{FF2B5EF4-FFF2-40B4-BE49-F238E27FC236}">
                <a16:creationId xmlns:a16="http://schemas.microsoft.com/office/drawing/2014/main" id="{A5CE2E8D-A1C1-4031-8A21-DB6B415282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14414" y="1210405"/>
            <a:ext cx="923278" cy="917771"/>
          </a:xfrm>
          <a:prstGeom prst="rect">
            <a:avLst/>
          </a:prstGeom>
        </p:spPr>
      </p:pic>
    </p:spTree>
    <p:extLst>
      <p:ext uri="{BB962C8B-B14F-4D97-AF65-F5344CB8AC3E}">
        <p14:creationId xmlns:p14="http://schemas.microsoft.com/office/powerpoint/2010/main" val="344017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C4BB164-91C1-4C4F-B333-8243189603A4}"/>
              </a:ext>
            </a:extLst>
          </p:cNvPr>
          <p:cNvSpPr>
            <a:spLocks noGrp="1"/>
          </p:cNvSpPr>
          <p:nvPr>
            <p:ph idx="1"/>
          </p:nvPr>
        </p:nvSpPr>
        <p:spPr>
          <a:xfrm>
            <a:off x="356558" y="289592"/>
            <a:ext cx="6474548" cy="6125189"/>
          </a:xfrm>
        </p:spPr>
        <p:txBody>
          <a:bodyPr>
            <a:normAutofit fontScale="92500"/>
          </a:bodyPr>
          <a:lstStyle/>
          <a:p>
            <a:pPr marL="0" indent="0" algn="ctr">
              <a:buNone/>
            </a:pPr>
            <a:r>
              <a:rPr lang="uz-Cyrl-UZ" sz="2400" dirty="0">
                <a:latin typeface="Times New Roman" panose="02020603050405020304" pitchFamily="18" charset="0"/>
                <a:cs typeface="Times New Roman" panose="02020603050405020304" pitchFamily="18" charset="0"/>
              </a:rPr>
              <a:t>	</a:t>
            </a:r>
            <a:r>
              <a:rPr lang="uz-Cyrl-UZ" b="1" dirty="0">
                <a:solidFill>
                  <a:srgbClr val="0070C0"/>
                </a:solidFill>
                <a:latin typeface="Times New Roman" panose="02020603050405020304" pitchFamily="18" charset="0"/>
                <a:cs typeface="Times New Roman" panose="02020603050405020304" pitchFamily="18" charset="0"/>
              </a:rPr>
              <a:t>ЭЪЛОН!</a:t>
            </a:r>
            <a:br>
              <a:rPr lang="uz-Cyrl-UZ" sz="2400" b="1" dirty="0">
                <a:latin typeface="Times New Roman" panose="02020603050405020304" pitchFamily="18" charset="0"/>
                <a:cs typeface="Times New Roman" panose="02020603050405020304" pitchFamily="18" charset="0"/>
              </a:rPr>
            </a:br>
            <a:endParaRPr lang="uz-Cyrl-UZ" sz="2400" b="1" dirty="0">
              <a:latin typeface="Times New Roman" panose="02020603050405020304" pitchFamily="18" charset="0"/>
              <a:cs typeface="Times New Roman" panose="02020603050405020304" pitchFamily="18" charset="0"/>
            </a:endParaRPr>
          </a:p>
          <a:p>
            <a:pPr marL="0" indent="0" algn="just">
              <a:buNone/>
            </a:pPr>
            <a:r>
              <a:rPr lang="uz-Cyrl-UZ" sz="2400" b="1" dirty="0">
                <a:latin typeface="Times New Roman" panose="02020603050405020304" pitchFamily="18" charset="0"/>
                <a:cs typeface="Times New Roman" panose="02020603050405020304" pitchFamily="18" charset="0"/>
              </a:rPr>
              <a:t>	</a:t>
            </a:r>
            <a:r>
              <a:rPr lang="uz-Cyrl-UZ" sz="2400" dirty="0">
                <a:solidFill>
                  <a:schemeClr val="accent2">
                    <a:lumMod val="50000"/>
                  </a:schemeClr>
                </a:solidFill>
                <a:latin typeface="Times New Roman" panose="02020603050405020304" pitchFamily="18" charset="0"/>
                <a:cs typeface="Times New Roman" panose="02020603050405020304" pitchFamily="18" charset="0"/>
              </a:rPr>
              <a:t>Тоғ-кон саноати ва геология вазирлигининг 2025-йил 30-сентябрь кунидаги 125-сонли бўйруғи талабларини хамда “Гидрогеология ва инженерлик геология институти“ ДМ “9-декабрь – ҳалқаро коррупцияга курашиш куни”ни хар томонлома муносиб тарзда, юксак савияда нишонлаш мақсадида интитутимизда 11-ноябрьда “</a:t>
            </a:r>
            <a:r>
              <a:rPr lang="uz-Cyrl-UZ" sz="2400" b="1" dirty="0">
                <a:solidFill>
                  <a:schemeClr val="accent2">
                    <a:lumMod val="50000"/>
                  </a:schemeClr>
                </a:solidFill>
                <a:latin typeface="Times New Roman" panose="02020603050405020304" pitchFamily="18" charset="0"/>
                <a:cs typeface="Times New Roman" panose="02020603050405020304" pitchFamily="18" charset="0"/>
              </a:rPr>
              <a:t>Очиқ эшиклар куни</a:t>
            </a:r>
            <a:r>
              <a:rPr lang="uz-Cyrl-UZ" sz="2400" dirty="0">
                <a:solidFill>
                  <a:schemeClr val="accent2">
                    <a:lumMod val="50000"/>
                  </a:schemeClr>
                </a:solidFill>
                <a:latin typeface="Times New Roman" panose="02020603050405020304" pitchFamily="18" charset="0"/>
                <a:cs typeface="Times New Roman" panose="02020603050405020304" pitchFamily="18" charset="0"/>
              </a:rPr>
              <a:t>” тадбири хамда “</a:t>
            </a:r>
            <a:r>
              <a:rPr lang="uz-Cyrl-UZ" sz="2400" b="1" dirty="0">
                <a:solidFill>
                  <a:schemeClr val="accent2">
                    <a:lumMod val="50000"/>
                  </a:schemeClr>
                </a:solidFill>
                <a:latin typeface="Times New Roman" panose="02020603050405020304" pitchFamily="18" charset="0"/>
                <a:cs typeface="Times New Roman" panose="02020603050405020304" pitchFamily="18" charset="0"/>
              </a:rPr>
              <a:t>Антикоррупция билимдони</a:t>
            </a:r>
            <a:r>
              <a:rPr lang="uz-Cyrl-UZ" sz="2400" dirty="0">
                <a:solidFill>
                  <a:schemeClr val="accent2">
                    <a:lumMod val="50000"/>
                  </a:schemeClr>
                </a:solidFill>
                <a:latin typeface="Times New Roman" panose="02020603050405020304" pitchFamily="18" charset="0"/>
                <a:cs typeface="Times New Roman" panose="02020603050405020304" pitchFamily="18" charset="0"/>
              </a:rPr>
              <a:t>” мусобоқа ўтказилади.</a:t>
            </a:r>
          </a:p>
          <a:p>
            <a:pPr marL="0" indent="0" algn="just">
              <a:buNone/>
            </a:pPr>
            <a:r>
              <a:rPr lang="uz-Cyrl-UZ" sz="2400" dirty="0">
                <a:latin typeface="Times New Roman" panose="02020603050405020304" pitchFamily="18" charset="0"/>
                <a:cs typeface="Times New Roman" panose="02020603050405020304" pitchFamily="18" charset="0"/>
              </a:rPr>
              <a:t>	</a:t>
            </a:r>
            <a:r>
              <a:rPr lang="uz-Cyrl-UZ" sz="2400" dirty="0">
                <a:solidFill>
                  <a:schemeClr val="accent2">
                    <a:lumMod val="50000"/>
                  </a:schemeClr>
                </a:solidFill>
                <a:latin typeface="Times New Roman" panose="02020603050405020304" pitchFamily="18" charset="0"/>
                <a:cs typeface="Times New Roman" panose="02020603050405020304" pitchFamily="18" charset="0"/>
              </a:rPr>
              <a:t>Институтимизнинг Ишчи гурухи бу тадбирда ходимлар томонидан тайёрланган анъанавий кўрик-танловида ККК мавзусида “</a:t>
            </a:r>
            <a:r>
              <a:rPr lang="uz-Cyrl-UZ" sz="2400" u="sng" dirty="0">
                <a:solidFill>
                  <a:schemeClr val="accent2">
                    <a:lumMod val="50000"/>
                  </a:schemeClr>
                </a:solidFill>
                <a:latin typeface="Times New Roman" panose="02020603050405020304" pitchFamily="18" charset="0"/>
                <a:cs typeface="Times New Roman" panose="02020603050405020304" pitchFamily="18" charset="0"/>
              </a:rPr>
              <a:t>энг яхши мақола</a:t>
            </a:r>
            <a:r>
              <a:rPr lang="uz-Cyrl-UZ" sz="2400" dirty="0">
                <a:solidFill>
                  <a:schemeClr val="accent2">
                    <a:lumMod val="50000"/>
                  </a:schemeClr>
                </a:solidFill>
                <a:latin typeface="Times New Roman" panose="02020603050405020304" pitchFamily="18" charset="0"/>
                <a:cs typeface="Times New Roman" panose="02020603050405020304" pitchFamily="18" charset="0"/>
              </a:rPr>
              <a:t>”, “</a:t>
            </a:r>
            <a:r>
              <a:rPr lang="uz-Cyrl-UZ" sz="2400" u="sng" dirty="0">
                <a:solidFill>
                  <a:schemeClr val="accent2">
                    <a:lumMod val="50000"/>
                  </a:schemeClr>
                </a:solidFill>
                <a:latin typeface="Times New Roman" panose="02020603050405020304" pitchFamily="18" charset="0"/>
                <a:cs typeface="Times New Roman" panose="02020603050405020304" pitchFamily="18" charset="0"/>
              </a:rPr>
              <a:t>энг яхши шеър</a:t>
            </a:r>
            <a:r>
              <a:rPr lang="uz-Cyrl-UZ" sz="2400" dirty="0">
                <a:solidFill>
                  <a:schemeClr val="accent2">
                    <a:lumMod val="50000"/>
                  </a:schemeClr>
                </a:solidFill>
                <a:latin typeface="Times New Roman" panose="02020603050405020304" pitchFamily="18" charset="0"/>
                <a:cs typeface="Times New Roman" panose="02020603050405020304" pitchFamily="18" charset="0"/>
              </a:rPr>
              <a:t>”, “</a:t>
            </a:r>
            <a:r>
              <a:rPr lang="uz-Cyrl-UZ" sz="2400" u="sng" dirty="0">
                <a:solidFill>
                  <a:schemeClr val="accent2">
                    <a:lumMod val="50000"/>
                  </a:schemeClr>
                </a:solidFill>
                <a:latin typeface="Times New Roman" panose="02020603050405020304" pitchFamily="18" charset="0"/>
                <a:cs typeface="Times New Roman" panose="02020603050405020304" pitchFamily="18" charset="0"/>
              </a:rPr>
              <a:t>энг яхши расм</a:t>
            </a:r>
            <a:r>
              <a:rPr lang="uz-Cyrl-UZ" sz="2400" dirty="0">
                <a:solidFill>
                  <a:schemeClr val="accent2">
                    <a:lumMod val="50000"/>
                  </a:schemeClr>
                </a:solidFill>
                <a:latin typeface="Times New Roman" panose="02020603050405020304" pitchFamily="18" charset="0"/>
                <a:cs typeface="Times New Roman" panose="02020603050405020304" pitchFamily="18" charset="0"/>
              </a:rPr>
              <a:t>” каби </a:t>
            </a:r>
            <a:r>
              <a:rPr lang="uz-Cyrl-UZ" sz="2400" b="1" dirty="0">
                <a:solidFill>
                  <a:schemeClr val="accent2">
                    <a:lumMod val="50000"/>
                  </a:schemeClr>
                </a:solidFill>
                <a:latin typeface="Times New Roman" panose="02020603050405020304" pitchFamily="18" charset="0"/>
                <a:cs typeface="Times New Roman" panose="02020603050405020304" pitchFamily="18" charset="0"/>
              </a:rPr>
              <a:t>деворий газета</a:t>
            </a:r>
            <a:r>
              <a:rPr lang="uz-Cyrl-UZ" sz="2400" dirty="0">
                <a:solidFill>
                  <a:schemeClr val="accent2">
                    <a:lumMod val="50000"/>
                  </a:schemeClr>
                </a:solidFill>
                <a:latin typeface="Times New Roman" panose="02020603050405020304" pitchFamily="18" charset="0"/>
                <a:cs typeface="Times New Roman" panose="02020603050405020304" pitchFamily="18" charset="0"/>
              </a:rPr>
              <a:t>ларни бахолайди.</a:t>
            </a:r>
          </a:p>
          <a:p>
            <a:pPr marL="0" indent="0" algn="ctr">
              <a:buNone/>
            </a:pPr>
            <a:r>
              <a:rPr lang="uz-Cyrl-UZ" sz="2400" b="1" dirty="0">
                <a:solidFill>
                  <a:schemeClr val="accent2">
                    <a:lumMod val="50000"/>
                  </a:schemeClr>
                </a:solidFill>
                <a:latin typeface="Times New Roman" panose="02020603050405020304" pitchFamily="18" charset="0"/>
                <a:cs typeface="Times New Roman" panose="02020603050405020304" pitchFamily="18" charset="0"/>
              </a:rPr>
              <a:t>Ғолибар қимматбахо совғалар билан тақдирланади!</a:t>
            </a:r>
            <a:endParaRPr lang="ru-RU" sz="24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6" name="Picture 2" descr="Ўзбекистон Миллий ахборот агентлиги - расмий хабарлар ...">
            <a:extLst>
              <a:ext uri="{FF2B5EF4-FFF2-40B4-BE49-F238E27FC236}">
                <a16:creationId xmlns:a16="http://schemas.microsoft.com/office/drawing/2014/main" id="{189CC504-D2C9-4626-B991-5FCA14EFDD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1077" r="1298" b="18763"/>
          <a:stretch/>
        </p:blipFill>
        <p:spPr bwMode="auto">
          <a:xfrm>
            <a:off x="7225728" y="4293073"/>
            <a:ext cx="4857692" cy="16601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orld map Изображения – скачать бесплатно на Freepik">
            <a:extLst>
              <a:ext uri="{FF2B5EF4-FFF2-40B4-BE49-F238E27FC236}">
                <a16:creationId xmlns:a16="http://schemas.microsoft.com/office/drawing/2014/main" id="{73E39F34-CA3C-4902-AAAB-E91B072EF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728" y="1331650"/>
            <a:ext cx="4857692" cy="296142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BB34C224-F59B-45DA-9547-85DA422E9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7087" y="289592"/>
            <a:ext cx="738355" cy="757973"/>
          </a:xfrm>
          <a:prstGeom prst="rect">
            <a:avLst/>
          </a:prstGeom>
        </p:spPr>
      </p:pic>
    </p:spTree>
    <p:extLst>
      <p:ext uri="{BB962C8B-B14F-4D97-AF65-F5344CB8AC3E}">
        <p14:creationId xmlns:p14="http://schemas.microsoft.com/office/powerpoint/2010/main" val="287535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D55DF24-EEE2-47CF-91BF-0A720B09B267}"/>
              </a:ext>
            </a:extLst>
          </p:cNvPr>
          <p:cNvSpPr>
            <a:spLocks noGrp="1"/>
          </p:cNvSpPr>
          <p:nvPr>
            <p:ph idx="1"/>
          </p:nvPr>
        </p:nvSpPr>
        <p:spPr>
          <a:xfrm>
            <a:off x="356559" y="289592"/>
            <a:ext cx="10616242" cy="4515164"/>
          </a:xfrm>
        </p:spPr>
        <p:txBody>
          <a:bodyPr>
            <a:normAutofit/>
          </a:bodyPr>
          <a:lstStyle/>
          <a:p>
            <a:pPr marL="0" indent="0" algn="just">
              <a:spcBef>
                <a:spcPts val="1000"/>
              </a:spcBef>
              <a:spcAft>
                <a:spcPts val="1200"/>
              </a:spcAft>
              <a:buNone/>
            </a:pPr>
            <a:r>
              <a:rPr lang="ru-RU"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0"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Ўзбекистон</a:t>
            </a:r>
            <a:r>
              <a:rPr lang="ru-RU"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0"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Республикаси</a:t>
            </a:r>
            <a:r>
              <a:rPr lang="ru-RU"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Олий </a:t>
            </a:r>
            <a:r>
              <a:rPr lang="ru-RU" b="0"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Мажлиси</a:t>
            </a:r>
            <a:r>
              <a:rPr lang="ru-RU"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0"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Сенати</a:t>
            </a:r>
            <a:r>
              <a:rPr lang="ru-RU"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0"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Кенгашининг</a:t>
            </a:r>
            <a:r>
              <a:rPr lang="ru-RU"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2025 </a:t>
            </a:r>
            <a:r>
              <a:rPr lang="ru-RU" b="0"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йил</a:t>
            </a:r>
            <a:r>
              <a:rPr lang="ru-RU"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27 </a:t>
            </a:r>
            <a:r>
              <a:rPr lang="ru-RU" b="0"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январдаги</a:t>
            </a:r>
            <a:r>
              <a:rPr lang="ru-RU"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КҚ-49-</a:t>
            </a:r>
            <a:r>
              <a:rPr lang="en-US"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V-</a:t>
            </a:r>
            <a:r>
              <a:rPr lang="ru-RU" b="0"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сонли</a:t>
            </a:r>
            <a:r>
              <a:rPr lang="ru-RU" b="0"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0"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қарорига</a:t>
            </a:r>
            <a:r>
              <a:rPr lang="ru-RU" u="none" strike="noStrike" dirty="0">
                <a:solidFill>
                  <a:schemeClr val="accent2">
                    <a:lumMod val="50000"/>
                  </a:schemeClr>
                </a:solidFill>
                <a:latin typeface="Times New Roman" panose="02020603050405020304" pitchFamily="18" charset="0"/>
                <a:cs typeface="Times New Roman" panose="02020603050405020304" pitchFamily="18" charset="0"/>
              </a:rPr>
              <a:t> </a:t>
            </a:r>
            <a:r>
              <a:rPr lang="ru-RU" b="0" i="0" dirty="0">
                <a:solidFill>
                  <a:schemeClr val="accent2">
                    <a:lumMod val="50000"/>
                  </a:schemeClr>
                </a:solidFill>
                <a:effectLst/>
                <a:latin typeface="Times New Roman" panose="02020603050405020304" pitchFamily="18" charset="0"/>
                <a:cs typeface="Times New Roman" panose="02020603050405020304" pitchFamily="18" charset="0"/>
              </a:rPr>
              <a:t>2-Иловасига  </a:t>
            </a:r>
            <a:r>
              <a:rPr lang="ru-RU" b="0" i="0" dirty="0" err="1">
                <a:solidFill>
                  <a:schemeClr val="accent2">
                    <a:lumMod val="50000"/>
                  </a:schemeClr>
                </a:solidFill>
                <a:effectLst/>
                <a:latin typeface="Times New Roman" panose="02020603050405020304" pitchFamily="18" charset="0"/>
                <a:cs typeface="Times New Roman" panose="02020603050405020304" pitchFamily="18" charset="0"/>
              </a:rPr>
              <a:t>кўра</a:t>
            </a:r>
            <a:r>
              <a:rPr lang="ru-RU" b="0" i="0" dirty="0">
                <a:solidFill>
                  <a:schemeClr val="accent2">
                    <a:lumMod val="50000"/>
                  </a:schemeClr>
                </a:solidFill>
                <a:effectLst/>
                <a:latin typeface="Times New Roman" panose="02020603050405020304" pitchFamily="18" charset="0"/>
                <a:cs typeface="Times New Roman" panose="02020603050405020304" pitchFamily="18" charset="0"/>
              </a:rPr>
              <a:t>:</a:t>
            </a:r>
          </a:p>
          <a:p>
            <a:pPr marL="0" indent="0" algn="just">
              <a:spcAft>
                <a:spcPts val="600"/>
              </a:spcAft>
              <a:buNone/>
            </a:pP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Аҳоли</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ва</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давлат</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хизматчиларининг</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ҳуқуқий</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онги</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ҳамда</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маданиятини</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юксалтириш</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жамиятда</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коррупцияга</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нисбатан</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муросасизлик</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муҳитини</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шакллантириш</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бўйича</a:t>
            </a:r>
            <a:r>
              <a:rPr lang="ru-RU" b="1" i="0" u="none" strike="noStrike" dirty="0">
                <a:solidFill>
                  <a:schemeClr val="accent2">
                    <a:lumMod val="50000"/>
                  </a:schemeClr>
                </a:solidFill>
                <a:effectLst/>
                <a:latin typeface="Times New Roman" panose="02020603050405020304" pitchFamily="18" charset="0"/>
                <a:cs typeface="Times New Roman" panose="02020603050405020304" pitchFamily="18" charset="0"/>
              </a:rPr>
              <a:t> 2025-йилга </a:t>
            </a:r>
            <a:r>
              <a:rPr lang="ru-RU" b="1" i="0" u="none" strike="noStrike" dirty="0" err="1">
                <a:solidFill>
                  <a:schemeClr val="accent2">
                    <a:lumMod val="50000"/>
                  </a:schemeClr>
                </a:solidFill>
                <a:effectLst/>
                <a:latin typeface="Times New Roman" panose="02020603050405020304" pitchFamily="18" charset="0"/>
                <a:cs typeface="Times New Roman" panose="02020603050405020304" pitchFamily="18" charset="0"/>
              </a:rPr>
              <a:t>мўлжалланган</a:t>
            </a:r>
            <a:r>
              <a:rPr lang="ru-RU" b="1" dirty="0">
                <a:solidFill>
                  <a:schemeClr val="accent2">
                    <a:lumMod val="50000"/>
                  </a:schemeClr>
                </a:solidFill>
                <a:latin typeface="Times New Roman" panose="02020603050405020304" pitchFamily="18" charset="0"/>
                <a:cs typeface="Times New Roman" panose="02020603050405020304" pitchFamily="18" charset="0"/>
              </a:rPr>
              <a:t> </a:t>
            </a:r>
            <a:r>
              <a:rPr lang="ru-RU" b="0" i="0" u="none" strike="noStrike" cap="all" dirty="0" err="1">
                <a:solidFill>
                  <a:schemeClr val="accent2">
                    <a:lumMod val="50000"/>
                  </a:schemeClr>
                </a:solidFill>
                <a:effectLst/>
                <a:latin typeface="Times New Roman" panose="02020603050405020304" pitchFamily="18" charset="0"/>
                <a:cs typeface="Times New Roman" panose="02020603050405020304" pitchFamily="18" charset="0"/>
              </a:rPr>
              <a:t>чора-тадбирлар</a:t>
            </a:r>
            <a:r>
              <a:rPr lang="ru-RU" b="0" i="0" u="none" strike="noStrike" cap="all" dirty="0">
                <a:solidFill>
                  <a:schemeClr val="accent2">
                    <a:lumMod val="50000"/>
                  </a:schemeClr>
                </a:solidFill>
                <a:effectLst/>
                <a:latin typeface="Times New Roman" panose="02020603050405020304" pitchFamily="18" charset="0"/>
                <a:cs typeface="Times New Roman" panose="02020603050405020304" pitchFamily="18" charset="0"/>
              </a:rPr>
              <a:t> РЕЖАСИ </a:t>
            </a:r>
            <a:r>
              <a:rPr lang="uz-Cyrl-UZ" sz="2800" dirty="0">
                <a:solidFill>
                  <a:schemeClr val="accent2">
                    <a:lumMod val="50000"/>
                  </a:schemeClr>
                </a:solidFill>
                <a:effectLst/>
                <a:latin typeface="Times New Roman" panose="02020603050405020304" pitchFamily="18" charset="0"/>
                <a:ea typeface="Calibri" panose="020F0502020204030204" pitchFamily="34" charset="0"/>
              </a:rPr>
              <a:t>белгиланган.</a:t>
            </a:r>
          </a:p>
          <a:p>
            <a:pPr marL="0" indent="0" algn="just">
              <a:buNone/>
            </a:pPr>
            <a:r>
              <a:rPr lang="uz-Cyrl-UZ" sz="2800" dirty="0">
                <a:solidFill>
                  <a:schemeClr val="accent2">
                    <a:lumMod val="50000"/>
                  </a:schemeClr>
                </a:solidFill>
                <a:effectLst/>
                <a:latin typeface="Times New Roman" panose="02020603050405020304" pitchFamily="18" charset="0"/>
                <a:ea typeface="Calibri" panose="020F0502020204030204" pitchFamily="34" charset="0"/>
              </a:rPr>
              <a:t>	Шулардан бири, 2025 йилнинг ноябрь-декабрь ойида “</a:t>
            </a:r>
            <a:r>
              <a:rPr lang="uz-Cyrl-UZ" sz="2800" b="1" dirty="0">
                <a:solidFill>
                  <a:schemeClr val="accent2">
                    <a:lumMod val="50000"/>
                  </a:schemeClr>
                </a:solidFill>
                <a:effectLst/>
                <a:latin typeface="Times New Roman" panose="02020603050405020304" pitchFamily="18" charset="0"/>
                <a:ea typeface="Calibri" panose="020F0502020204030204" pitchFamily="34" charset="0"/>
              </a:rPr>
              <a:t>Аксилкоррупция</a:t>
            </a:r>
            <a:r>
              <a:rPr lang="uz-Cyrl-UZ" sz="2800" dirty="0">
                <a:solidFill>
                  <a:schemeClr val="accent2">
                    <a:lumMod val="50000"/>
                  </a:schemeClr>
                </a:solidFill>
                <a:effectLst/>
                <a:latin typeface="Times New Roman" panose="02020603050405020304" pitchFamily="18" charset="0"/>
                <a:ea typeface="Calibri" panose="020F0502020204030204" pitchFamily="34" charset="0"/>
              </a:rPr>
              <a:t>” ойлиги хамда </a:t>
            </a:r>
            <a:r>
              <a:rPr lang="uz-Cyrl-UZ" sz="28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800" b="1" dirty="0">
                <a:solidFill>
                  <a:schemeClr val="accent2">
                    <a:lumMod val="50000"/>
                  </a:schemeClr>
                </a:solidFill>
                <a:effectLst/>
                <a:latin typeface="Times New Roman" panose="02020603050405020304" pitchFamily="18" charset="0"/>
                <a:ea typeface="Calibri" panose="020F0502020204030204" pitchFamily="34" charset="0"/>
              </a:rPr>
              <a:t>9-</a:t>
            </a:r>
            <a:r>
              <a:rPr lang="uz-Cyrl-UZ" sz="2800" b="1" dirty="0">
                <a:solidFill>
                  <a:schemeClr val="accent2">
                    <a:lumMod val="50000"/>
                  </a:schemeClr>
                </a:solidFill>
                <a:effectLst/>
                <a:latin typeface="Times New Roman" panose="02020603050405020304" pitchFamily="18" charset="0"/>
                <a:ea typeface="Calibri" panose="020F0502020204030204" pitchFamily="34" charset="0"/>
              </a:rPr>
              <a:t>декабрь</a:t>
            </a:r>
            <a:r>
              <a:rPr lang="en-US" sz="2800" b="1" dirty="0">
                <a:solidFill>
                  <a:schemeClr val="accent2">
                    <a:lumMod val="50000"/>
                  </a:schemeClr>
                </a:solidFill>
                <a:effectLst/>
                <a:latin typeface="Times New Roman" panose="02020603050405020304" pitchFamily="18" charset="0"/>
                <a:ea typeface="Calibri" panose="020F0502020204030204" pitchFamily="34" charset="0"/>
              </a:rPr>
              <a:t> – </a:t>
            </a:r>
            <a:r>
              <a:rPr lang="uz-Cyrl-UZ" sz="2800" b="1" dirty="0">
                <a:solidFill>
                  <a:schemeClr val="accent2">
                    <a:lumMod val="50000"/>
                  </a:schemeClr>
                </a:solidFill>
                <a:effectLst/>
                <a:latin typeface="Times New Roman" panose="02020603050405020304" pitchFamily="18" charset="0"/>
                <a:ea typeface="Calibri" panose="020F0502020204030204" pitchFamily="34" charset="0"/>
              </a:rPr>
              <a:t>Халқаро коррупцияга </a:t>
            </a:r>
            <a:r>
              <a:rPr lang="uz-Cyrl-UZ" b="1" dirty="0">
                <a:solidFill>
                  <a:schemeClr val="accent2">
                    <a:lumMod val="50000"/>
                  </a:schemeClr>
                </a:solidFill>
                <a:latin typeface="Times New Roman" panose="02020603050405020304" pitchFamily="18" charset="0"/>
                <a:ea typeface="Calibri" panose="020F0502020204030204" pitchFamily="34" charset="0"/>
              </a:rPr>
              <a:t>курашиш куни”</a:t>
            </a:r>
            <a:r>
              <a:rPr lang="uz-Cyrl-UZ" dirty="0">
                <a:solidFill>
                  <a:schemeClr val="accent2">
                    <a:lumMod val="50000"/>
                  </a:schemeClr>
                </a:solidFill>
                <a:latin typeface="Times New Roman" panose="02020603050405020304" pitchFamily="18" charset="0"/>
                <a:ea typeface="Calibri" panose="020F0502020204030204" pitchFamily="34" charset="0"/>
              </a:rPr>
              <a:t>ни ўтказиши.</a:t>
            </a:r>
          </a:p>
        </p:txBody>
      </p:sp>
      <p:pic>
        <p:nvPicPr>
          <p:cNvPr id="1026" name="Picture 2" descr="Административное здание Сената Олий Мажлиса РУз.">
            <a:extLst>
              <a:ext uri="{FF2B5EF4-FFF2-40B4-BE49-F238E27FC236}">
                <a16:creationId xmlns:a16="http://schemas.microsoft.com/office/drawing/2014/main" id="{9FEC2D0F-E3B8-4AD8-B3A7-2A541B07E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371" y="4714779"/>
            <a:ext cx="3857798" cy="214322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9ACBF5C2-1456-B131-6F17-4D488D7DB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7087" y="289592"/>
            <a:ext cx="923278" cy="917771"/>
          </a:xfrm>
          <a:prstGeom prst="rect">
            <a:avLst/>
          </a:prstGeom>
        </p:spPr>
      </p:pic>
    </p:spTree>
    <p:extLst>
      <p:ext uri="{BB962C8B-B14F-4D97-AF65-F5344CB8AC3E}">
        <p14:creationId xmlns:p14="http://schemas.microsoft.com/office/powerpoint/2010/main" val="363278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CF08732-A849-4E9A-8E04-AE5FC520F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776" y="917980"/>
            <a:ext cx="7611036" cy="4987733"/>
          </a:xfrm>
          <a:prstGeom prst="rect">
            <a:avLst/>
          </a:prstGeom>
        </p:spPr>
      </p:pic>
      <p:sp>
        <p:nvSpPr>
          <p:cNvPr id="5" name="TextBox 4">
            <a:extLst>
              <a:ext uri="{FF2B5EF4-FFF2-40B4-BE49-F238E27FC236}">
                <a16:creationId xmlns:a16="http://schemas.microsoft.com/office/drawing/2014/main" id="{1C2730A8-8C32-4AD2-B5B0-C16728D81FB1}"/>
              </a:ext>
            </a:extLst>
          </p:cNvPr>
          <p:cNvSpPr txBox="1"/>
          <p:nvPr/>
        </p:nvSpPr>
        <p:spPr>
          <a:xfrm>
            <a:off x="3160294" y="333205"/>
            <a:ext cx="6096000" cy="584775"/>
          </a:xfrm>
          <a:prstGeom prst="rect">
            <a:avLst/>
          </a:prstGeom>
          <a:noFill/>
        </p:spPr>
        <p:txBody>
          <a:bodyPr wrap="square">
            <a:spAutoFit/>
          </a:bodyPr>
          <a:lstStyle/>
          <a:p>
            <a:r>
              <a:rPr lang="uz-Cyrl-UZ" sz="3200" b="1" dirty="0">
                <a:solidFill>
                  <a:srgbClr val="002060"/>
                </a:solidFill>
                <a:latin typeface="Times New Roman" panose="02020603050405020304" pitchFamily="18" charset="0"/>
              </a:rPr>
              <a:t>Эътиборингиз  учун рахмат!</a:t>
            </a:r>
            <a:endParaRPr lang="ru-RU" sz="3200" dirty="0">
              <a:solidFill>
                <a:srgbClr val="002060"/>
              </a:solidFill>
            </a:endParaRPr>
          </a:p>
        </p:txBody>
      </p:sp>
      <p:sp>
        <p:nvSpPr>
          <p:cNvPr id="7" name="TextBox 6">
            <a:extLst>
              <a:ext uri="{FF2B5EF4-FFF2-40B4-BE49-F238E27FC236}">
                <a16:creationId xmlns:a16="http://schemas.microsoft.com/office/drawing/2014/main" id="{E8FC6D39-23FB-4BB3-A222-1F499B180545}"/>
              </a:ext>
            </a:extLst>
          </p:cNvPr>
          <p:cNvSpPr txBox="1"/>
          <p:nvPr/>
        </p:nvSpPr>
        <p:spPr>
          <a:xfrm>
            <a:off x="681317" y="5940020"/>
            <a:ext cx="10829365" cy="584775"/>
          </a:xfrm>
          <a:prstGeom prst="rect">
            <a:avLst/>
          </a:prstGeom>
          <a:noFill/>
        </p:spPr>
        <p:txBody>
          <a:bodyPr wrap="square">
            <a:spAutoFit/>
          </a:bodyPr>
          <a:lstStyle/>
          <a:p>
            <a:pPr algn="ctr"/>
            <a:r>
              <a:rPr lang="en-US" sz="1600" dirty="0">
                <a:solidFill>
                  <a:srgbClr val="002060"/>
                </a:solidFill>
                <a:effectLst/>
                <a:latin typeface="Times New Roman" panose="02020603050405020304" pitchFamily="18" charset="0"/>
                <a:ea typeface="Calibri" panose="020F0502020204030204" pitchFamily="34" charset="0"/>
              </a:rPr>
              <a:t>CERT </a:t>
            </a:r>
            <a:r>
              <a:rPr lang="en-US" sz="1600" dirty="0">
                <a:solidFill>
                  <a:srgbClr val="002060"/>
                </a:solidFill>
                <a:latin typeface="Times New Roman" panose="02020603050405020304" pitchFamily="18" charset="0"/>
                <a:ea typeface="Calibri" panose="020F0502020204030204" pitchFamily="34" charset="0"/>
              </a:rPr>
              <a:t>GROUP </a:t>
            </a:r>
            <a:r>
              <a:rPr lang="uz-Cyrl-UZ" sz="1600" dirty="0">
                <a:solidFill>
                  <a:srgbClr val="002060"/>
                </a:solidFill>
                <a:effectLst/>
                <a:latin typeface="Times New Roman" panose="02020603050405020304" pitchFamily="18" charset="0"/>
                <a:ea typeface="Calibri" panose="020F0502020204030204" pitchFamily="34" charset="0"/>
              </a:rPr>
              <a:t>Халқаро тренинг компаниясининг мутахассиси </a:t>
            </a:r>
          </a:p>
          <a:p>
            <a:pPr algn="ctr"/>
            <a:r>
              <a:rPr lang="uz-Cyrl-UZ" sz="1600" dirty="0">
                <a:solidFill>
                  <a:srgbClr val="002060"/>
                </a:solidFill>
                <a:effectLst/>
                <a:latin typeface="Times New Roman" panose="02020603050405020304" pitchFamily="18" charset="0"/>
                <a:ea typeface="Calibri" panose="020F0502020204030204" pitchFamily="34" charset="0"/>
              </a:rPr>
              <a:t>С.Б.Лукмонов томонидан 2025 йил 2 октябр куни ўтказилган </a:t>
            </a:r>
            <a:r>
              <a:rPr lang="en-US" sz="1600" dirty="0">
                <a:solidFill>
                  <a:srgbClr val="002060"/>
                </a:solidFill>
                <a:effectLst/>
                <a:latin typeface="Times New Roman" panose="02020603050405020304" pitchFamily="18" charset="0"/>
                <a:ea typeface="Calibri" panose="020F0502020204030204" pitchFamily="34" charset="0"/>
              </a:rPr>
              <a:t>ISО 37001</a:t>
            </a:r>
            <a:r>
              <a:rPr lang="uz-Cyrl-UZ" sz="1600" dirty="0">
                <a:solidFill>
                  <a:srgbClr val="002060"/>
                </a:solidFill>
                <a:effectLst/>
                <a:latin typeface="Times New Roman" panose="02020603050405020304" pitchFamily="18" charset="0"/>
                <a:ea typeface="Calibri" panose="020F0502020204030204" pitchFamily="34" charset="0"/>
              </a:rPr>
              <a:t>:</a:t>
            </a:r>
            <a:r>
              <a:rPr lang="en-US" sz="1600" dirty="0">
                <a:solidFill>
                  <a:srgbClr val="002060"/>
                </a:solidFill>
                <a:effectLst/>
                <a:latin typeface="Times New Roman" panose="02020603050405020304" pitchFamily="18" charset="0"/>
                <a:ea typeface="Calibri" panose="020F0502020204030204" pitchFamily="34" charset="0"/>
              </a:rPr>
              <a:t>2025</a:t>
            </a:r>
            <a:r>
              <a:rPr lang="uz-Cyrl-UZ" sz="1600" dirty="0">
                <a:solidFill>
                  <a:srgbClr val="002060"/>
                </a:solidFill>
                <a:effectLst/>
                <a:latin typeface="Times New Roman" panose="02020603050405020304" pitchFamily="18" charset="0"/>
                <a:ea typeface="Calibri" panose="020F0502020204030204" pitchFamily="34" charset="0"/>
              </a:rPr>
              <a:t> бўйича ўқув машғулоти</a:t>
            </a:r>
            <a:endParaRPr lang="ru-RU" sz="1600" dirty="0">
              <a:solidFill>
                <a:srgbClr val="002060"/>
              </a:solidFill>
            </a:endParaRPr>
          </a:p>
        </p:txBody>
      </p:sp>
      <p:pic>
        <p:nvPicPr>
          <p:cNvPr id="2052" name="Picture 4" descr="CERT Group — сертификация и обучение по стандартам ISO">
            <a:extLst>
              <a:ext uri="{FF2B5EF4-FFF2-40B4-BE49-F238E27FC236}">
                <a16:creationId xmlns:a16="http://schemas.microsoft.com/office/drawing/2014/main" id="{A32C27D9-3A0F-4D1C-9344-69479DED33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813" b="22912"/>
          <a:stretch/>
        </p:blipFill>
        <p:spPr bwMode="auto">
          <a:xfrm>
            <a:off x="10234863" y="144328"/>
            <a:ext cx="1957137" cy="96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23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32B01C-0C96-4892-A62E-09063A6CB64E}"/>
              </a:ext>
            </a:extLst>
          </p:cNvPr>
          <p:cNvSpPr>
            <a:spLocks noGrp="1"/>
          </p:cNvSpPr>
          <p:nvPr>
            <p:ph type="title"/>
          </p:nvPr>
        </p:nvSpPr>
        <p:spPr>
          <a:xfrm>
            <a:off x="356559" y="101202"/>
            <a:ext cx="10598988" cy="1037679"/>
          </a:xfrm>
        </p:spPr>
        <p:txBody>
          <a:bodyPr>
            <a:normAutofit/>
          </a:bodyPr>
          <a:lstStyle/>
          <a:p>
            <a:pPr algn="ctr"/>
            <a:r>
              <a:rPr lang="en-US" sz="2400" b="1" dirty="0">
                <a:solidFill>
                  <a:schemeClr val="accent2">
                    <a:lumMod val="50000"/>
                  </a:schemeClr>
                </a:solidFill>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latin typeface="Times New Roman" panose="02020603050405020304" pitchFamily="18" charset="0"/>
                <a:ea typeface="Calibri" panose="020F0502020204030204" pitchFamily="34" charset="0"/>
              </a:rPr>
              <a:t>ц</a:t>
            </a:r>
            <a:r>
              <a:rPr lang="en-US" sz="2400" b="1" dirty="0">
                <a:solidFill>
                  <a:schemeClr val="accent2">
                    <a:lumMod val="50000"/>
                  </a:schemeClr>
                </a:solidFill>
                <a:latin typeface="Times New Roman" panose="02020603050405020304" pitchFamily="18" charset="0"/>
                <a:ea typeface="Calibri" panose="020F0502020204030204" pitchFamily="34" charset="0"/>
              </a:rPr>
              <a:t>ияга қарши курашиш менежмент тизимлари</a:t>
            </a:r>
            <a:r>
              <a:rPr lang="ru-RU" sz="2400" b="1" dirty="0">
                <a:solidFill>
                  <a:schemeClr val="accent2">
                    <a:lumMod val="50000"/>
                  </a:schemeClr>
                </a:solidFill>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ISO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 –</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a:t>
            </a:r>
            <a:r>
              <a:rPr lang="ru-RU" sz="2400" b="1" dirty="0">
                <a:solidFill>
                  <a:schemeClr val="accent2">
                    <a:lumMod val="50000"/>
                  </a:schemeClr>
                </a:solidFill>
                <a:effectLst/>
                <a:latin typeface="Times New Roman" panose="02020603050405020304" pitchFamily="18" charset="0"/>
                <a:ea typeface="Calibri" panose="020F0502020204030204" pitchFamily="34" charset="0"/>
              </a:rPr>
              <a:t>лар</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нинг</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 </a:t>
            </a:r>
            <a:r>
              <a:rPr lang="uz-Cyrl-UZ" sz="2400" b="1" dirty="0">
                <a:solidFill>
                  <a:schemeClr val="accent2">
                    <a:lumMod val="50000"/>
                  </a:schemeClr>
                </a:solidFill>
                <a:latin typeface="Times New Roman" panose="02020603050405020304" pitchFamily="18" charset="0"/>
                <a:ea typeface="Calibri" panose="020F0502020204030204" pitchFamily="34" charset="0"/>
              </a:rPr>
              <a:t>қисқача </a:t>
            </a:r>
            <a:r>
              <a:rPr lang="ru-RU" sz="2400" b="1" dirty="0">
                <a:solidFill>
                  <a:schemeClr val="accent2">
                    <a:lumMod val="50000"/>
                  </a:schemeClr>
                </a:solidFill>
                <a:effectLst/>
                <a:latin typeface="Times New Roman" panose="02020603050405020304" pitchFamily="18" charset="0"/>
                <a:ea typeface="Calibri" panose="020F0502020204030204" pitchFamily="34" charset="0"/>
              </a:rPr>
              <a:t>шархи</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0" name="Объект 2">
            <a:extLst>
              <a:ext uri="{FF2B5EF4-FFF2-40B4-BE49-F238E27FC236}">
                <a16:creationId xmlns:a16="http://schemas.microsoft.com/office/drawing/2014/main" id="{6962E4B9-7316-4F5F-9BD4-B3E639D9FB6B}"/>
              </a:ext>
            </a:extLst>
          </p:cNvPr>
          <p:cNvSpPr>
            <a:spLocks noGrp="1"/>
          </p:cNvSpPr>
          <p:nvPr>
            <p:ph idx="1"/>
          </p:nvPr>
        </p:nvSpPr>
        <p:spPr>
          <a:xfrm>
            <a:off x="278021" y="1186588"/>
            <a:ext cx="9820846" cy="5262862"/>
          </a:xfrm>
        </p:spPr>
        <p:txBody>
          <a:bodyPr>
            <a:normAutofit lnSpcReduction="10000"/>
          </a:bodyPr>
          <a:lstStyle/>
          <a:p>
            <a:pPr marL="0" indent="0" algn="just">
              <a:buNone/>
            </a:pPr>
            <a:r>
              <a:rPr lang="uz-Cyrl-UZ" sz="2400" dirty="0">
                <a:effectLst/>
                <a:latin typeface="Times New Roman" panose="02020603050405020304" pitchFamily="18" charset="0"/>
                <a:ea typeface="Calibri" panose="020F0502020204030204" pitchFamily="34" charset="0"/>
              </a:rPr>
              <a:t>	</a:t>
            </a:r>
            <a:r>
              <a:rPr lang="en-US" dirty="0">
                <a:solidFill>
                  <a:schemeClr val="accent2">
                    <a:lumMod val="50000"/>
                  </a:schemeClr>
                </a:solidFill>
                <a:effectLst/>
                <a:latin typeface="Times New Roman" panose="02020603050405020304" pitchFamily="18" charset="0"/>
                <a:ea typeface="Calibri" panose="020F0502020204030204" pitchFamily="34" charset="0"/>
              </a:rPr>
              <a:t> </a:t>
            </a:r>
            <a:r>
              <a:rPr lang="en-US" sz="2200" dirty="0">
                <a:solidFill>
                  <a:schemeClr val="accent2">
                    <a:lumMod val="50000"/>
                  </a:schemeClr>
                </a:solidFill>
                <a:effectLst/>
                <a:latin typeface="Times New Roman" panose="02020603050405020304" pitchFamily="18" charset="0"/>
                <a:ea typeface="Calibri" panose="020F0502020204030204" pitchFamily="34" charset="0"/>
              </a:rPr>
              <a:t>ISО </a:t>
            </a:r>
            <a:r>
              <a:rPr lang="uz-Cyrl-UZ" sz="2200" dirty="0">
                <a:solidFill>
                  <a:schemeClr val="accent2">
                    <a:lumMod val="50000"/>
                  </a:schemeClr>
                </a:solidFill>
                <a:effectLst/>
                <a:latin typeface="Times New Roman" panose="02020603050405020304" pitchFamily="18" charset="0"/>
                <a:ea typeface="Calibri" panose="020F0502020204030204" pitchFamily="34" charset="0"/>
              </a:rPr>
              <a:t>стандартлаштириш халқаро ташкилоти 1946 йилда ташкил топиб, ўз фаолиятини 1947 йилда бошлаган. Хозирги кунда 22.000 кўп турли хил стандартлар ишлаб чиқилган.</a:t>
            </a:r>
          </a:p>
          <a:p>
            <a:pPr marL="0" indent="0" algn="just">
              <a:buNone/>
            </a:pPr>
            <a:endParaRPr lang="uz-Cyrl-UZ" sz="2200" b="1" dirty="0">
              <a:solidFill>
                <a:schemeClr val="accent2">
                  <a:lumMod val="50000"/>
                </a:schemeClr>
              </a:solidFill>
              <a:effectLst/>
              <a:latin typeface="Times New Roman" panose="02020603050405020304" pitchFamily="18" charset="0"/>
              <a:ea typeface="Calibri" panose="020F0502020204030204" pitchFamily="34" charset="0"/>
            </a:endParaRPr>
          </a:p>
          <a:p>
            <a:pPr marL="0" indent="0" algn="just">
              <a:buNone/>
            </a:pPr>
            <a:r>
              <a:rPr lang="ru-RU" sz="2200" dirty="0">
                <a:solidFill>
                  <a:schemeClr val="accent2">
                    <a:lumMod val="50000"/>
                  </a:schemeClr>
                </a:solidFill>
                <a:latin typeface="Times New Roman" panose="02020603050405020304" pitchFamily="18" charset="0"/>
                <a:ea typeface="Calibri" panose="020F0502020204030204" pitchFamily="34" charset="0"/>
              </a:rPr>
              <a:t>	Мисол, </a:t>
            </a:r>
            <a:r>
              <a:rPr lang="en-US" sz="2200" dirty="0">
                <a:solidFill>
                  <a:schemeClr val="accent2">
                    <a:lumMod val="50000"/>
                  </a:schemeClr>
                </a:solidFill>
                <a:latin typeface="Times New Roman" panose="02020603050405020304" pitchFamily="18" charset="0"/>
                <a:ea typeface="Calibri" panose="020F0502020204030204" pitchFamily="34" charset="0"/>
              </a:rPr>
              <a:t>ISО </a:t>
            </a:r>
            <a:r>
              <a:rPr lang="uz-Cyrl-UZ" sz="2200" dirty="0">
                <a:solidFill>
                  <a:schemeClr val="accent2">
                    <a:lumMod val="50000"/>
                  </a:schemeClr>
                </a:solidFill>
                <a:latin typeface="Times New Roman" panose="02020603050405020304" pitchFamily="18" charset="0"/>
                <a:ea typeface="Calibri" panose="020F0502020204030204" pitchFamily="34" charset="0"/>
              </a:rPr>
              <a:t>9</a:t>
            </a:r>
            <a:r>
              <a:rPr lang="en-US" sz="2200" dirty="0">
                <a:solidFill>
                  <a:schemeClr val="accent2">
                    <a:lumMod val="50000"/>
                  </a:schemeClr>
                </a:solidFill>
                <a:latin typeface="Times New Roman" panose="02020603050405020304" pitchFamily="18" charset="0"/>
                <a:ea typeface="Calibri" panose="020F0502020204030204" pitchFamily="34" charset="0"/>
              </a:rPr>
              <a:t>001</a:t>
            </a:r>
            <a:r>
              <a:rPr lang="uz-Cyrl-UZ" sz="2200" dirty="0">
                <a:solidFill>
                  <a:schemeClr val="accent2">
                    <a:lumMod val="50000"/>
                  </a:schemeClr>
                </a:solidFill>
                <a:latin typeface="Times New Roman" panose="02020603050405020304" pitchFamily="18" charset="0"/>
                <a:ea typeface="Calibri" panose="020F0502020204030204" pitchFamily="34" charset="0"/>
              </a:rPr>
              <a:t>:</a:t>
            </a:r>
            <a:r>
              <a:rPr lang="en-US" sz="2200" dirty="0">
                <a:solidFill>
                  <a:schemeClr val="accent2">
                    <a:lumMod val="50000"/>
                  </a:schemeClr>
                </a:solidFill>
                <a:latin typeface="Times New Roman" panose="02020603050405020304" pitchFamily="18" charset="0"/>
                <a:ea typeface="Calibri" panose="020F0502020204030204" pitchFamily="34" charset="0"/>
              </a:rPr>
              <a:t>20</a:t>
            </a:r>
            <a:r>
              <a:rPr lang="uz-Cyrl-UZ" sz="2200" dirty="0">
                <a:solidFill>
                  <a:schemeClr val="accent2">
                    <a:lumMod val="50000"/>
                  </a:schemeClr>
                </a:solidFill>
                <a:latin typeface="Times New Roman" panose="02020603050405020304" pitchFamily="18" charset="0"/>
                <a:ea typeface="Calibri" panose="020F0502020204030204" pitchFamily="34" charset="0"/>
              </a:rPr>
              <a:t>1</a:t>
            </a:r>
            <a:r>
              <a:rPr lang="en-US" sz="2200" dirty="0">
                <a:solidFill>
                  <a:schemeClr val="accent2">
                    <a:lumMod val="50000"/>
                  </a:schemeClr>
                </a:solidFill>
                <a:latin typeface="Times New Roman" panose="02020603050405020304" pitchFamily="18" charset="0"/>
                <a:ea typeface="Calibri" panose="020F0502020204030204" pitchFamily="34" charset="0"/>
              </a:rPr>
              <a:t>5</a:t>
            </a:r>
            <a:r>
              <a:rPr lang="uz-Cyrl-UZ" sz="2200" dirty="0">
                <a:solidFill>
                  <a:schemeClr val="accent2">
                    <a:lumMod val="50000"/>
                  </a:schemeClr>
                </a:solidFill>
                <a:latin typeface="Times New Roman" panose="02020603050405020304" pitchFamily="18" charset="0"/>
                <a:ea typeface="Calibri" panose="020F0502020204030204" pitchFamily="34" charset="0"/>
              </a:rPr>
              <a:t> – </a:t>
            </a:r>
            <a:r>
              <a:rPr lang="uz-Cyrl-UZ" sz="2200" u="sng" dirty="0">
                <a:solidFill>
                  <a:schemeClr val="accent2">
                    <a:lumMod val="50000"/>
                  </a:schemeClr>
                </a:solidFill>
                <a:latin typeface="Times New Roman" panose="02020603050405020304" pitchFamily="18" charset="0"/>
                <a:ea typeface="Calibri" panose="020F0502020204030204" pitchFamily="34" charset="0"/>
              </a:rPr>
              <a:t>Сифат мененжменти халкаро стандарти </a:t>
            </a:r>
            <a:r>
              <a:rPr lang="uz-Cyrl-UZ" sz="2200" dirty="0">
                <a:solidFill>
                  <a:schemeClr val="accent2">
                    <a:lumMod val="50000"/>
                  </a:schemeClr>
                </a:solidFill>
                <a:latin typeface="Times New Roman" panose="02020603050405020304" pitchFamily="18" charset="0"/>
                <a:ea typeface="Calibri" panose="020F0502020204030204" pitchFamily="34" charset="0"/>
              </a:rPr>
              <a:t>хозирги кунда энг кўп давлатлатларда қўлланилади (2024 йилда дунё бўйича 837.978 турли ташкилотларда қўлланилган).</a:t>
            </a:r>
          </a:p>
          <a:p>
            <a:pPr marL="0" indent="0" algn="just">
              <a:buNone/>
            </a:pPr>
            <a:endParaRPr lang="uz-Cyrl-UZ" sz="2200" b="1" dirty="0">
              <a:solidFill>
                <a:schemeClr val="accent2">
                  <a:lumMod val="50000"/>
                </a:schemeClr>
              </a:solidFill>
              <a:effectLst/>
              <a:latin typeface="Times New Roman" panose="02020603050405020304" pitchFamily="18" charset="0"/>
              <a:ea typeface="Calibri" panose="020F0502020204030204" pitchFamily="34" charset="0"/>
            </a:endParaRPr>
          </a:p>
          <a:p>
            <a:pPr marL="0" indent="0" algn="just">
              <a:buNone/>
            </a:pPr>
            <a:r>
              <a:rPr lang="uz-Cyrl-UZ" sz="2200" dirty="0">
                <a:solidFill>
                  <a:schemeClr val="accent2">
                    <a:lumMod val="50000"/>
                  </a:schemeClr>
                </a:solidFill>
                <a:effectLst/>
                <a:latin typeface="Times New Roman" panose="02020603050405020304" pitchFamily="18" charset="0"/>
                <a:ea typeface="Calibri" panose="020F0502020204030204" pitchFamily="34" charset="0"/>
              </a:rPr>
              <a:t>	</a:t>
            </a:r>
            <a:r>
              <a:rPr lang="en-US" sz="2200" dirty="0">
                <a:solidFill>
                  <a:schemeClr val="accent2">
                    <a:lumMod val="50000"/>
                  </a:schemeClr>
                </a:solidFill>
                <a:latin typeface="Times New Roman" panose="02020603050405020304" pitchFamily="18" charset="0"/>
                <a:ea typeface="Calibri" panose="020F0502020204030204" pitchFamily="34" charset="0"/>
              </a:rPr>
              <a:t>ISО 37001</a:t>
            </a:r>
            <a:r>
              <a:rPr lang="uz-Cyrl-UZ" sz="2200" dirty="0">
                <a:solidFill>
                  <a:schemeClr val="accent2">
                    <a:lumMod val="50000"/>
                  </a:schemeClr>
                </a:solidFill>
                <a:latin typeface="Times New Roman" panose="02020603050405020304" pitchFamily="18" charset="0"/>
                <a:ea typeface="Calibri" panose="020F0502020204030204" pitchFamily="34" charset="0"/>
              </a:rPr>
              <a:t>:</a:t>
            </a:r>
            <a:r>
              <a:rPr lang="en-US" sz="2200" dirty="0">
                <a:solidFill>
                  <a:schemeClr val="accent2">
                    <a:lumMod val="50000"/>
                  </a:schemeClr>
                </a:solidFill>
                <a:latin typeface="Times New Roman" panose="02020603050405020304" pitchFamily="18" charset="0"/>
                <a:ea typeface="Calibri" panose="020F0502020204030204" pitchFamily="34" charset="0"/>
              </a:rPr>
              <a:t>2025</a:t>
            </a:r>
            <a:r>
              <a:rPr lang="uz-Cyrl-UZ" sz="2200" dirty="0">
                <a:solidFill>
                  <a:schemeClr val="accent2">
                    <a:lumMod val="50000"/>
                  </a:schemeClr>
                </a:solidFill>
                <a:latin typeface="Times New Roman" panose="02020603050405020304" pitchFamily="18" charset="0"/>
                <a:ea typeface="Calibri" panose="020F0502020204030204" pitchFamily="34" charset="0"/>
              </a:rPr>
              <a:t> </a:t>
            </a:r>
            <a:r>
              <a:rPr lang="en-US" sz="2200" u="sng" dirty="0">
                <a:solidFill>
                  <a:schemeClr val="accent2">
                    <a:lumMod val="50000"/>
                  </a:schemeClr>
                </a:solidFill>
                <a:latin typeface="Times New Roman" panose="02020603050405020304" pitchFamily="18" charset="0"/>
                <a:ea typeface="Calibri" panose="020F0502020204030204" pitchFamily="34" charset="0"/>
              </a:rPr>
              <a:t>Халқаро стандарти</a:t>
            </a:r>
            <a:r>
              <a:rPr lang="uz-Cyrl-UZ" sz="2200" u="sng" dirty="0">
                <a:solidFill>
                  <a:schemeClr val="accent2">
                    <a:lumMod val="50000"/>
                  </a:schemeClr>
                </a:solidFill>
                <a:latin typeface="Times New Roman" panose="02020603050405020304" pitchFamily="18" charset="0"/>
                <a:ea typeface="Calibri" panose="020F0502020204030204" pitchFamily="34" charset="0"/>
              </a:rPr>
              <a:t> – пора олиш-бериш билан курашиш менежменти тизимлари</a:t>
            </a:r>
            <a:r>
              <a:rPr lang="uz-Cyrl-UZ" sz="2200" dirty="0">
                <a:solidFill>
                  <a:schemeClr val="accent2">
                    <a:lumMod val="50000"/>
                  </a:schemeClr>
                </a:solidFill>
                <a:latin typeface="Times New Roman" panose="02020603050405020304" pitchFamily="18" charset="0"/>
                <a:ea typeface="Calibri" panose="020F0502020204030204" pitchFamily="34" charset="0"/>
              </a:rPr>
              <a:t> бўйича ўқув мақсадларига фойдаланиш учун талаблар ва қўлланма (</a:t>
            </a:r>
            <a:r>
              <a:rPr lang="en-US" sz="2200" i="1" dirty="0">
                <a:solidFill>
                  <a:schemeClr val="accent2">
                    <a:lumMod val="50000"/>
                  </a:schemeClr>
                </a:solidFill>
                <a:latin typeface="Times New Roman" panose="02020603050405020304" pitchFamily="18" charset="0"/>
                <a:ea typeface="Calibri" panose="020F0502020204030204" pitchFamily="34" charset="0"/>
              </a:rPr>
              <a:t>ISО 37001</a:t>
            </a:r>
            <a:r>
              <a:rPr lang="uz-Cyrl-UZ" sz="2200" i="1" dirty="0">
                <a:solidFill>
                  <a:schemeClr val="accent2">
                    <a:lumMod val="50000"/>
                  </a:schemeClr>
                </a:solidFill>
                <a:latin typeface="Times New Roman" panose="02020603050405020304" pitchFamily="18" charset="0"/>
                <a:ea typeface="Calibri" panose="020F0502020204030204" pitchFamily="34" charset="0"/>
              </a:rPr>
              <a:t>:</a:t>
            </a:r>
            <a:r>
              <a:rPr lang="en-US" sz="2200" i="1" dirty="0">
                <a:solidFill>
                  <a:schemeClr val="accent2">
                    <a:lumMod val="50000"/>
                  </a:schemeClr>
                </a:solidFill>
                <a:latin typeface="Times New Roman" panose="02020603050405020304" pitchFamily="18" charset="0"/>
                <a:ea typeface="Calibri" panose="020F0502020204030204" pitchFamily="34" charset="0"/>
              </a:rPr>
              <a:t>20</a:t>
            </a:r>
            <a:r>
              <a:rPr lang="uz-Cyrl-UZ" sz="2200" i="1" dirty="0">
                <a:solidFill>
                  <a:schemeClr val="accent2">
                    <a:lumMod val="50000"/>
                  </a:schemeClr>
                </a:solidFill>
                <a:latin typeface="Times New Roman" panose="02020603050405020304" pitchFamily="18" charset="0"/>
                <a:ea typeface="Calibri" panose="020F0502020204030204" pitchFamily="34" charset="0"/>
              </a:rPr>
              <a:t>16 бекор қилинди</a:t>
            </a:r>
            <a:r>
              <a:rPr lang="uz-Cyrl-UZ" sz="2200" dirty="0">
                <a:solidFill>
                  <a:schemeClr val="accent2">
                    <a:lumMod val="50000"/>
                  </a:schemeClr>
                </a:solidFill>
                <a:latin typeface="Times New Roman" panose="02020603050405020304" pitchFamily="18" charset="0"/>
                <a:ea typeface="Calibri" panose="020F0502020204030204" pitchFamily="34" charset="0"/>
              </a:rPr>
              <a:t>).</a:t>
            </a:r>
          </a:p>
          <a:p>
            <a:pPr marL="0" indent="0" algn="just">
              <a:buNone/>
            </a:pPr>
            <a:endParaRPr lang="uz-Cyrl-UZ" sz="1800" dirty="0">
              <a:solidFill>
                <a:schemeClr val="accent2">
                  <a:lumMod val="50000"/>
                </a:schemeClr>
              </a:solidFill>
              <a:effectLst/>
              <a:latin typeface="Times New Roman" panose="02020603050405020304" pitchFamily="18" charset="0"/>
              <a:ea typeface="Calibri" panose="020F0502020204030204" pitchFamily="34" charset="0"/>
            </a:endParaRPr>
          </a:p>
          <a:p>
            <a:pPr marL="0" indent="0" algn="just">
              <a:buNone/>
            </a:pPr>
            <a:r>
              <a:rPr lang="ru-RU" sz="2200" dirty="0">
                <a:solidFill>
                  <a:schemeClr val="accent2">
                    <a:lumMod val="50000"/>
                  </a:schemeClr>
                </a:solidFill>
                <a:effectLst/>
                <a:latin typeface="Times New Roman" panose="02020603050405020304" pitchFamily="18" charset="0"/>
                <a:ea typeface="Calibri" panose="020F0502020204030204" pitchFamily="34" charset="0"/>
              </a:rPr>
              <a:t>	</a:t>
            </a:r>
            <a:r>
              <a:rPr lang="en-US" sz="2200" dirty="0">
                <a:solidFill>
                  <a:schemeClr val="accent2">
                    <a:lumMod val="50000"/>
                  </a:schemeClr>
                </a:solidFill>
                <a:effectLst/>
                <a:latin typeface="Times New Roman" panose="02020603050405020304" pitchFamily="18" charset="0"/>
                <a:ea typeface="Calibri" panose="020F0502020204030204" pitchFamily="34" charset="0"/>
              </a:rPr>
              <a:t>CERT </a:t>
            </a:r>
            <a:r>
              <a:rPr lang="en-US" sz="2200" dirty="0">
                <a:solidFill>
                  <a:schemeClr val="accent2">
                    <a:lumMod val="50000"/>
                  </a:schemeClr>
                </a:solidFill>
                <a:latin typeface="Times New Roman" panose="02020603050405020304" pitchFamily="18" charset="0"/>
                <a:ea typeface="Calibri" panose="020F0502020204030204" pitchFamily="34" charset="0"/>
              </a:rPr>
              <a:t>GROUP </a:t>
            </a:r>
            <a:r>
              <a:rPr lang="uz-Cyrl-UZ" sz="2200" dirty="0">
                <a:solidFill>
                  <a:schemeClr val="accent2">
                    <a:lumMod val="50000"/>
                  </a:schemeClr>
                </a:solidFill>
                <a:effectLst/>
                <a:latin typeface="Times New Roman" panose="02020603050405020304" pitchFamily="18" charset="0"/>
                <a:ea typeface="Calibri" panose="020F0502020204030204" pitchFamily="34" charset="0"/>
              </a:rPr>
              <a:t>Халқаро тренинг компаниясининг мутахассислари томонидан </a:t>
            </a:r>
            <a:r>
              <a:rPr lang="en-US" sz="2200"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200" dirty="0">
                <a:solidFill>
                  <a:schemeClr val="accent2">
                    <a:lumMod val="50000"/>
                  </a:schemeClr>
                </a:solidFill>
                <a:effectLst/>
                <a:latin typeface="Times New Roman" panose="02020603050405020304" pitchFamily="18" charset="0"/>
                <a:ea typeface="Calibri" panose="020F0502020204030204" pitchFamily="34" charset="0"/>
              </a:rPr>
              <a:t>:</a:t>
            </a:r>
            <a:r>
              <a:rPr lang="en-US" sz="2200"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200" dirty="0">
                <a:solidFill>
                  <a:schemeClr val="accent2">
                    <a:lumMod val="50000"/>
                  </a:schemeClr>
                </a:solidFill>
                <a:effectLst/>
                <a:latin typeface="Times New Roman" panose="02020603050405020304" pitchFamily="18" charset="0"/>
                <a:ea typeface="Calibri" panose="020F0502020204030204" pitchFamily="34" charset="0"/>
              </a:rPr>
              <a:t> </a:t>
            </a:r>
            <a:r>
              <a:rPr lang="uz-Cyrl-UZ" sz="2200" dirty="0">
                <a:solidFill>
                  <a:schemeClr val="accent2">
                    <a:lumMod val="50000"/>
                  </a:schemeClr>
                </a:solidFill>
                <a:latin typeface="Times New Roman" panose="02020603050405020304" pitchFamily="18" charset="0"/>
                <a:ea typeface="Calibri" panose="020F0502020204030204" pitchFamily="34" charset="0"/>
              </a:rPr>
              <a:t>ички аудит бўйича ўқув қўлланмаси </a:t>
            </a:r>
            <a:r>
              <a:rPr lang="uz-Cyrl-UZ" sz="2200" dirty="0">
                <a:solidFill>
                  <a:schemeClr val="accent2">
                    <a:lumMod val="50000"/>
                  </a:schemeClr>
                </a:solidFill>
                <a:effectLst/>
                <a:latin typeface="Times New Roman" panose="02020603050405020304" pitchFamily="18" charset="0"/>
                <a:ea typeface="Calibri" panose="020F0502020204030204" pitchFamily="34" charset="0"/>
              </a:rPr>
              <a:t>таржима қилинган.</a:t>
            </a:r>
          </a:p>
        </p:txBody>
      </p:sp>
      <p:pic>
        <p:nvPicPr>
          <p:cNvPr id="2052" name="Picture 4" descr="ISO 37001:2016 Certification for Anti-bribery Management Systems (ABMS) at  ₹ 4999/certificate in Dhule | ID: 20533871291">
            <a:extLst>
              <a:ext uri="{FF2B5EF4-FFF2-40B4-BE49-F238E27FC236}">
                <a16:creationId xmlns:a16="http://schemas.microsoft.com/office/drawing/2014/main" id="{1E4B8313-04CD-47DE-9C14-818C056B1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409" y="2336512"/>
            <a:ext cx="1511740" cy="13965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SO Certified Company, Certificate ISO 37001-2016, Anti Bribery Management  Certificate, Anti Bribery Management System Certified, ISO 37001-2016 Anti  Stock Vector Image &amp; Art - Alamy">
            <a:extLst>
              <a:ext uri="{FF2B5EF4-FFF2-40B4-BE49-F238E27FC236}">
                <a16:creationId xmlns:a16="http://schemas.microsoft.com/office/drawing/2014/main" id="{8CC11130-3DE5-4E8F-9FFF-C53C53A04C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509"/>
          <a:stretch/>
        </p:blipFill>
        <p:spPr bwMode="auto">
          <a:xfrm>
            <a:off x="10273106" y="3818019"/>
            <a:ext cx="1443727" cy="1191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ERT Group — сертификация и обучение по стандартам ISO">
            <a:extLst>
              <a:ext uri="{FF2B5EF4-FFF2-40B4-BE49-F238E27FC236}">
                <a16:creationId xmlns:a16="http://schemas.microsoft.com/office/drawing/2014/main" id="{A363EBDD-315E-4A9C-8294-903CD4EF5F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06" t="20413" r="11548" b="30897"/>
          <a:stretch/>
        </p:blipFill>
        <p:spPr bwMode="auto">
          <a:xfrm>
            <a:off x="10242171" y="5183719"/>
            <a:ext cx="1671808" cy="8194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Стандарты ISO - Cert Group">
            <a:extLst>
              <a:ext uri="{FF2B5EF4-FFF2-40B4-BE49-F238E27FC236}">
                <a16:creationId xmlns:a16="http://schemas.microsoft.com/office/drawing/2014/main" id="{2894496C-0FA9-4755-B133-6A88B7CC46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4617" y="1138881"/>
            <a:ext cx="1613325" cy="1158284"/>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020F4247-E5BB-48C8-8F6B-59EB411365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821" y="215070"/>
            <a:ext cx="791620" cy="809942"/>
          </a:xfrm>
          <a:prstGeom prst="rect">
            <a:avLst/>
          </a:prstGeom>
        </p:spPr>
      </p:pic>
    </p:spTree>
    <p:extLst>
      <p:ext uri="{BB962C8B-B14F-4D97-AF65-F5344CB8AC3E}">
        <p14:creationId xmlns:p14="http://schemas.microsoft.com/office/powerpoint/2010/main" val="36418715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9A2EA4-B47A-4BEB-A607-6511B7C3EB25}"/>
              </a:ext>
            </a:extLst>
          </p:cNvPr>
          <p:cNvSpPr txBox="1"/>
          <p:nvPr/>
        </p:nvSpPr>
        <p:spPr>
          <a:xfrm>
            <a:off x="306293" y="1111745"/>
            <a:ext cx="7910422" cy="5509200"/>
          </a:xfrm>
          <a:prstGeom prst="rect">
            <a:avLst/>
          </a:prstGeom>
          <a:noFill/>
        </p:spPr>
        <p:txBody>
          <a:bodyPr wrap="square">
            <a:spAutoFit/>
          </a:bodyPr>
          <a:lstStyle/>
          <a:p>
            <a:pPr algn="just"/>
            <a:r>
              <a:rPr lang="uz-Cyrl-UZ" sz="2400" dirty="0">
                <a:solidFill>
                  <a:schemeClr val="accent2">
                    <a:lumMod val="50000"/>
                  </a:schemeClr>
                </a:solidFill>
                <a:latin typeface="Times New Roman" panose="02020603050405020304" pitchFamily="18" charset="0"/>
                <a:ea typeface="Calibri" panose="020F0502020204030204" pitchFamily="34" charset="0"/>
              </a:rPr>
              <a:t>- </a:t>
            </a:r>
            <a:r>
              <a:rPr lang="uz-Cyrl-UZ" sz="2200" dirty="0">
                <a:solidFill>
                  <a:schemeClr val="accent2">
                    <a:lumMod val="50000"/>
                  </a:schemeClr>
                </a:solidFill>
                <a:latin typeface="Times New Roman" panose="02020603050405020304" pitchFamily="18" charset="0"/>
                <a:ea typeface="Calibri" panose="020F0502020204030204" pitchFamily="34" charset="0"/>
              </a:rPr>
              <a:t>Иқлим (ташкилотдаги мухитни) ўзгариши ва комплаенс-  маданиятнинг муҳимлигини таъкидловчи бандлар қўшилган;</a:t>
            </a:r>
          </a:p>
          <a:p>
            <a:pPr marL="342900" indent="-342900" algn="just">
              <a:buFontTx/>
              <a:buChar char="-"/>
            </a:pPr>
            <a:r>
              <a:rPr lang="uz-Cyrl-UZ" sz="2200" dirty="0">
                <a:solidFill>
                  <a:schemeClr val="accent2">
                    <a:lumMod val="50000"/>
                  </a:schemeClr>
                </a:solidFill>
                <a:latin typeface="Times New Roman" panose="02020603050405020304" pitchFamily="18" charset="0"/>
                <a:ea typeface="Calibri" panose="020F0502020204030204" pitchFamily="34" charset="0"/>
              </a:rPr>
              <a:t>Манфаатлар тўқнашуви кўриб чиқилган;</a:t>
            </a:r>
          </a:p>
          <a:p>
            <a:pPr marL="342900" indent="-342900" algn="just">
              <a:buFontTx/>
              <a:buChar char="-"/>
            </a:pPr>
            <a:r>
              <a:rPr lang="uz-Cyrl-UZ" sz="2200" dirty="0">
                <a:solidFill>
                  <a:schemeClr val="accent2">
                    <a:lumMod val="50000"/>
                  </a:schemeClr>
                </a:solidFill>
                <a:effectLst/>
                <a:latin typeface="Times New Roman" panose="02020603050405020304" pitchFamily="18" charset="0"/>
                <a:ea typeface="Calibri" panose="020F0502020204030204" pitchFamily="34" charset="0"/>
              </a:rPr>
              <a:t>ККК хизмати концепцияси батафсил тушунтирилган;</a:t>
            </a:r>
          </a:p>
          <a:p>
            <a:pPr algn="just"/>
            <a:r>
              <a:rPr lang="uz-Cyrl-UZ" sz="2200" dirty="0">
                <a:solidFill>
                  <a:schemeClr val="accent2">
                    <a:lumMod val="50000"/>
                  </a:schemeClr>
                </a:solidFill>
                <a:latin typeface="Times New Roman" panose="02020603050405020304" pitchFamily="18" charset="0"/>
                <a:ea typeface="Calibri" panose="020F0502020204030204" pitchFamily="34" charset="0"/>
              </a:rPr>
              <a:t>- Керакли ва асосланган жойларда сўз иборалари бошқа стандартларга мувофиқлаштирилган;</a:t>
            </a:r>
          </a:p>
          <a:p>
            <a:pPr marL="342900" indent="-342900" algn="just">
              <a:buFontTx/>
              <a:buChar char="-"/>
            </a:pPr>
            <a:r>
              <a:rPr lang="uz-Cyrl-UZ" sz="2200" dirty="0">
                <a:solidFill>
                  <a:schemeClr val="accent2">
                    <a:lumMod val="50000"/>
                  </a:schemeClr>
                </a:solidFill>
                <a:effectLst/>
                <a:latin typeface="Times New Roman" panose="02020603050405020304" pitchFamily="18" charset="0"/>
                <a:ea typeface="Calibri" panose="020F0502020204030204" pitchFamily="34" charset="0"/>
              </a:rPr>
              <a:t>Янги унификацияланган бошқарув тизими тақдим этилган.</a:t>
            </a:r>
          </a:p>
          <a:p>
            <a:pPr marL="342900" indent="-342900" algn="just">
              <a:buFontTx/>
              <a:buChar char="-"/>
            </a:pPr>
            <a:endParaRPr lang="uz-Cyrl-UZ" sz="2200" dirty="0">
              <a:solidFill>
                <a:schemeClr val="accent2">
                  <a:lumMod val="50000"/>
                </a:schemeClr>
              </a:solidFill>
              <a:latin typeface="Times New Roman" panose="02020603050405020304" pitchFamily="18" charset="0"/>
              <a:ea typeface="Calibri" panose="020F0502020204030204" pitchFamily="34" charset="0"/>
            </a:endParaRPr>
          </a:p>
          <a:p>
            <a:pPr algn="just"/>
            <a:r>
              <a:rPr lang="uz-Cyrl-UZ" sz="2200" dirty="0">
                <a:solidFill>
                  <a:schemeClr val="accent2">
                    <a:lumMod val="50000"/>
                  </a:schemeClr>
                </a:solidFill>
                <a:latin typeface="Times New Roman" panose="02020603050405020304" pitchFamily="18" charset="0"/>
                <a:ea typeface="Calibri" panose="020F0502020204030204" pitchFamily="34" charset="0"/>
              </a:rPr>
              <a:t>	Ушбу хужжат бошқа</a:t>
            </a:r>
            <a:r>
              <a:rPr lang="uz-Cyrl-UZ" sz="2200" b="1" dirty="0">
                <a:solidFill>
                  <a:schemeClr val="accent2">
                    <a:lumMod val="50000"/>
                  </a:schemeClr>
                </a:solidFill>
                <a:latin typeface="Times New Roman" panose="02020603050405020304" pitchFamily="18" charset="0"/>
                <a:ea typeface="Calibri" panose="020F0502020204030204" pitchFamily="34" charset="0"/>
              </a:rPr>
              <a:t> </a:t>
            </a:r>
            <a:r>
              <a:rPr lang="uz-Cyrl-UZ" sz="2200" u="sng" dirty="0">
                <a:solidFill>
                  <a:schemeClr val="accent2">
                    <a:lumMod val="50000"/>
                  </a:schemeClr>
                </a:solidFill>
                <a:latin typeface="Times New Roman" panose="02020603050405020304" pitchFamily="18" charset="0"/>
                <a:ea typeface="Calibri" panose="020F0502020204030204" pitchFamily="34" charset="0"/>
              </a:rPr>
              <a:t>мененжмент тизимлари учун стандартлар</a:t>
            </a:r>
            <a:r>
              <a:rPr lang="uz-Cyrl-UZ" sz="2200" dirty="0">
                <a:solidFill>
                  <a:schemeClr val="accent2">
                    <a:lumMod val="50000"/>
                  </a:schemeClr>
                </a:solidFill>
                <a:latin typeface="Times New Roman" panose="02020603050405020304" pitchFamily="18" charset="0"/>
                <a:ea typeface="Calibri" panose="020F0502020204030204" pitchFamily="34" charset="0"/>
              </a:rPr>
              <a:t> (масалан </a:t>
            </a:r>
            <a:r>
              <a:rPr lang="en-US" sz="2200" dirty="0">
                <a:solidFill>
                  <a:schemeClr val="accent2">
                    <a:lumMod val="50000"/>
                  </a:schemeClr>
                </a:solidFill>
                <a:effectLst/>
                <a:latin typeface="Times New Roman" panose="02020603050405020304" pitchFamily="18" charset="0"/>
                <a:ea typeface="Calibri" panose="020F0502020204030204" pitchFamily="34" charset="0"/>
              </a:rPr>
              <a:t>ISО</a:t>
            </a:r>
            <a:r>
              <a:rPr lang="uz-Cyrl-UZ" sz="2200" dirty="0">
                <a:solidFill>
                  <a:schemeClr val="accent2">
                    <a:lumMod val="50000"/>
                  </a:schemeClr>
                </a:solidFill>
                <a:effectLst/>
                <a:latin typeface="Times New Roman" panose="02020603050405020304" pitchFamily="18" charset="0"/>
                <a:ea typeface="Calibri" panose="020F0502020204030204" pitchFamily="34" charset="0"/>
              </a:rPr>
              <a:t> 9001, </a:t>
            </a:r>
            <a:r>
              <a:rPr lang="en-US" sz="2200" dirty="0">
                <a:solidFill>
                  <a:schemeClr val="accent2">
                    <a:lumMod val="50000"/>
                  </a:schemeClr>
                </a:solidFill>
                <a:effectLst/>
                <a:latin typeface="Times New Roman" panose="02020603050405020304" pitchFamily="18" charset="0"/>
                <a:ea typeface="Calibri" panose="020F0502020204030204" pitchFamily="34" charset="0"/>
              </a:rPr>
              <a:t>ISО</a:t>
            </a:r>
            <a:r>
              <a:rPr lang="uz-Cyrl-UZ" sz="2200" dirty="0">
                <a:solidFill>
                  <a:schemeClr val="accent2">
                    <a:lumMod val="50000"/>
                  </a:schemeClr>
                </a:solidFill>
                <a:effectLst/>
                <a:latin typeface="Times New Roman" panose="02020603050405020304" pitchFamily="18" charset="0"/>
                <a:ea typeface="Calibri" panose="020F0502020204030204" pitchFamily="34" charset="0"/>
              </a:rPr>
              <a:t> 14001, </a:t>
            </a:r>
            <a:r>
              <a:rPr lang="en-US" sz="2200" dirty="0">
                <a:solidFill>
                  <a:schemeClr val="accent2">
                    <a:lumMod val="50000"/>
                  </a:schemeClr>
                </a:solidFill>
                <a:effectLst/>
                <a:latin typeface="Times New Roman" panose="02020603050405020304" pitchFamily="18" charset="0"/>
                <a:ea typeface="Calibri" panose="020F0502020204030204" pitchFamily="34" charset="0"/>
              </a:rPr>
              <a:t>ISО</a:t>
            </a:r>
            <a:r>
              <a:rPr lang="uz-Cyrl-UZ" sz="2200" dirty="0">
                <a:solidFill>
                  <a:schemeClr val="accent2">
                    <a:lumMod val="50000"/>
                  </a:schemeClr>
                </a:solidFill>
                <a:latin typeface="Times New Roman" panose="02020603050405020304" pitchFamily="18" charset="0"/>
                <a:ea typeface="Calibri" panose="020F0502020204030204" pitchFamily="34" charset="0"/>
              </a:rPr>
              <a:t>/</a:t>
            </a:r>
            <a:r>
              <a:rPr lang="en-US" sz="2200" dirty="0">
                <a:solidFill>
                  <a:schemeClr val="accent2">
                    <a:lumMod val="50000"/>
                  </a:schemeClr>
                </a:solidFill>
                <a:latin typeface="Times New Roman" panose="02020603050405020304" pitchFamily="18" charset="0"/>
                <a:ea typeface="Calibri" panose="020F0502020204030204" pitchFamily="34" charset="0"/>
              </a:rPr>
              <a:t>IEC</a:t>
            </a:r>
            <a:r>
              <a:rPr lang="uz-Cyrl-UZ" sz="2200" dirty="0">
                <a:solidFill>
                  <a:schemeClr val="accent2">
                    <a:lumMod val="50000"/>
                  </a:schemeClr>
                </a:solidFill>
                <a:latin typeface="Times New Roman" panose="02020603050405020304" pitchFamily="18" charset="0"/>
                <a:ea typeface="Calibri" panose="020F0502020204030204" pitchFamily="34" charset="0"/>
              </a:rPr>
              <a:t> 27001 ва </a:t>
            </a:r>
            <a:r>
              <a:rPr lang="en-US" sz="2200" dirty="0">
                <a:solidFill>
                  <a:schemeClr val="accent2">
                    <a:lumMod val="50000"/>
                  </a:schemeClr>
                </a:solidFill>
                <a:effectLst/>
                <a:latin typeface="Times New Roman" panose="02020603050405020304" pitchFamily="18" charset="0"/>
                <a:ea typeface="Calibri" panose="020F0502020204030204" pitchFamily="34" charset="0"/>
              </a:rPr>
              <a:t>ISО</a:t>
            </a:r>
            <a:r>
              <a:rPr lang="uz-Cyrl-UZ" sz="2200" dirty="0">
                <a:solidFill>
                  <a:schemeClr val="accent2">
                    <a:lumMod val="50000"/>
                  </a:schemeClr>
                </a:solidFill>
                <a:latin typeface="Times New Roman" panose="02020603050405020304" pitchFamily="18" charset="0"/>
                <a:ea typeface="Calibri" panose="020F0502020204030204" pitchFamily="34" charset="0"/>
              </a:rPr>
              <a:t> 19600) хамда</a:t>
            </a:r>
            <a:r>
              <a:rPr lang="uz-Cyrl-UZ" sz="2200" b="1" dirty="0">
                <a:solidFill>
                  <a:schemeClr val="accent2">
                    <a:lumMod val="50000"/>
                  </a:schemeClr>
                </a:solidFill>
                <a:latin typeface="Times New Roman" panose="02020603050405020304" pitchFamily="18" charset="0"/>
                <a:ea typeface="Calibri" panose="020F0502020204030204" pitchFamily="34" charset="0"/>
              </a:rPr>
              <a:t> </a:t>
            </a:r>
            <a:r>
              <a:rPr lang="uz-Cyrl-UZ" sz="2200" u="sng" dirty="0">
                <a:solidFill>
                  <a:schemeClr val="accent2">
                    <a:lumMod val="50000"/>
                  </a:schemeClr>
                </a:solidFill>
                <a:latin typeface="Times New Roman" panose="02020603050405020304" pitchFamily="18" charset="0"/>
                <a:ea typeface="Calibri" panose="020F0502020204030204" pitchFamily="34" charset="0"/>
              </a:rPr>
              <a:t>бошқарувга оид стандарлар </a:t>
            </a:r>
            <a:r>
              <a:rPr lang="uz-Cyrl-UZ" sz="2200" dirty="0">
                <a:solidFill>
                  <a:schemeClr val="accent2">
                    <a:lumMod val="50000"/>
                  </a:schemeClr>
                </a:solidFill>
                <a:latin typeface="Times New Roman" panose="02020603050405020304" pitchFamily="18" charset="0"/>
                <a:ea typeface="Calibri" panose="020F0502020204030204" pitchFamily="34" charset="0"/>
              </a:rPr>
              <a:t>(масалан </a:t>
            </a:r>
            <a:r>
              <a:rPr lang="en-US" sz="2200" dirty="0">
                <a:solidFill>
                  <a:schemeClr val="accent2">
                    <a:lumMod val="50000"/>
                  </a:schemeClr>
                </a:solidFill>
                <a:effectLst/>
                <a:latin typeface="Times New Roman" panose="02020603050405020304" pitchFamily="18" charset="0"/>
                <a:ea typeface="Calibri" panose="020F0502020204030204" pitchFamily="34" charset="0"/>
              </a:rPr>
              <a:t>ISО</a:t>
            </a:r>
            <a:r>
              <a:rPr lang="uz-Cyrl-UZ" sz="2200" dirty="0">
                <a:solidFill>
                  <a:schemeClr val="accent2">
                    <a:lumMod val="50000"/>
                  </a:schemeClr>
                </a:solidFill>
                <a:effectLst/>
                <a:latin typeface="Times New Roman" panose="02020603050405020304" pitchFamily="18" charset="0"/>
                <a:ea typeface="Calibri" panose="020F0502020204030204" pitchFamily="34" charset="0"/>
              </a:rPr>
              <a:t> 26000 ва </a:t>
            </a:r>
            <a:r>
              <a:rPr lang="en-US" sz="2200" dirty="0">
                <a:solidFill>
                  <a:schemeClr val="accent2">
                    <a:lumMod val="50000"/>
                  </a:schemeClr>
                </a:solidFill>
                <a:effectLst/>
                <a:latin typeface="Times New Roman" panose="02020603050405020304" pitchFamily="18" charset="0"/>
                <a:ea typeface="Calibri" panose="020F0502020204030204" pitchFamily="34" charset="0"/>
              </a:rPr>
              <a:t>ISО</a:t>
            </a:r>
            <a:r>
              <a:rPr lang="uz-Cyrl-UZ" sz="2200" dirty="0">
                <a:solidFill>
                  <a:schemeClr val="accent2">
                    <a:lumMod val="50000"/>
                  </a:schemeClr>
                </a:solidFill>
                <a:latin typeface="Times New Roman" panose="02020603050405020304" pitchFamily="18" charset="0"/>
                <a:ea typeface="Calibri" panose="020F0502020204030204" pitchFamily="34" charset="0"/>
              </a:rPr>
              <a:t> 31000) </a:t>
            </a:r>
            <a:r>
              <a:rPr lang="uz-Cyrl-UZ" sz="2200" u="sng" dirty="0">
                <a:solidFill>
                  <a:schemeClr val="accent2">
                    <a:lumMod val="50000"/>
                  </a:schemeClr>
                </a:solidFill>
                <a:latin typeface="Times New Roman" panose="02020603050405020304" pitchFamily="18" charset="0"/>
                <a:ea typeface="Calibri" panose="020F0502020204030204" pitchFamily="34" charset="0"/>
              </a:rPr>
              <a:t>билан биргаликда қўллаш мумкин</a:t>
            </a:r>
            <a:r>
              <a:rPr lang="uz-Cyrl-UZ" sz="2200" dirty="0">
                <a:solidFill>
                  <a:schemeClr val="accent2">
                    <a:lumMod val="50000"/>
                  </a:schemeClr>
                </a:solidFill>
                <a:latin typeface="Times New Roman" panose="02020603050405020304" pitchFamily="18" charset="0"/>
                <a:ea typeface="Calibri" panose="020F0502020204030204" pitchFamily="34" charset="0"/>
              </a:rPr>
              <a:t>.</a:t>
            </a:r>
          </a:p>
          <a:p>
            <a:pPr algn="just"/>
            <a:r>
              <a:rPr lang="uz-Cyrl-UZ" sz="2200" dirty="0">
                <a:solidFill>
                  <a:schemeClr val="accent2">
                    <a:lumMod val="50000"/>
                  </a:schemeClr>
                </a:solidFill>
                <a:effectLst/>
                <a:latin typeface="Times New Roman" panose="02020603050405020304" pitchFamily="18" charset="0"/>
                <a:ea typeface="Calibri" panose="020F0502020204030204" pitchFamily="34" charset="0"/>
              </a:rPr>
              <a:t>	Ташкилотнинг бошқариш бўйича </a:t>
            </a:r>
            <a:r>
              <a:rPr lang="uz-Cyrl-UZ" sz="2200" b="1" dirty="0">
                <a:solidFill>
                  <a:schemeClr val="accent2">
                    <a:lumMod val="50000"/>
                  </a:schemeClr>
                </a:solidFill>
                <a:effectLst/>
                <a:latin typeface="Times New Roman" panose="02020603050405020304" pitchFamily="18" charset="0"/>
                <a:ea typeface="Calibri" panose="020F0502020204030204" pitchFamily="34" charset="0"/>
              </a:rPr>
              <a:t>рахбарий курсатмалар </a:t>
            </a:r>
            <a:r>
              <a:rPr lang="en-US" sz="2200" b="1" dirty="0">
                <a:solidFill>
                  <a:schemeClr val="accent2">
                    <a:lumMod val="50000"/>
                  </a:schemeClr>
                </a:solidFill>
                <a:effectLst/>
                <a:latin typeface="Times New Roman" panose="02020603050405020304" pitchFamily="18" charset="0"/>
                <a:ea typeface="Calibri" panose="020F0502020204030204" pitchFamily="34" charset="0"/>
              </a:rPr>
              <a:t>ISО</a:t>
            </a:r>
            <a:r>
              <a:rPr lang="uz-Cyrl-UZ" sz="2200" b="1" dirty="0">
                <a:solidFill>
                  <a:schemeClr val="accent2">
                    <a:lumMod val="50000"/>
                  </a:schemeClr>
                </a:solidFill>
                <a:latin typeface="Times New Roman" panose="02020603050405020304" pitchFamily="18" charset="0"/>
                <a:ea typeface="Calibri" panose="020F0502020204030204" pitchFamily="34" charset="0"/>
              </a:rPr>
              <a:t> 37000</a:t>
            </a:r>
            <a:r>
              <a:rPr lang="uz-Cyrl-UZ" sz="2200" dirty="0">
                <a:solidFill>
                  <a:schemeClr val="accent2">
                    <a:lumMod val="50000"/>
                  </a:schemeClr>
                </a:solidFill>
                <a:latin typeface="Times New Roman" panose="02020603050405020304" pitchFamily="18" charset="0"/>
                <a:ea typeface="Calibri" panose="020F0502020204030204" pitchFamily="34" charset="0"/>
              </a:rPr>
              <a:t> стандартида, </a:t>
            </a:r>
            <a:r>
              <a:rPr lang="uz-Cyrl-UZ" sz="2200" b="1" dirty="0">
                <a:solidFill>
                  <a:schemeClr val="accent2">
                    <a:lumMod val="50000"/>
                  </a:schemeClr>
                </a:solidFill>
                <a:latin typeface="Times New Roman" panose="02020603050405020304" pitchFamily="18" charset="0"/>
                <a:ea typeface="Calibri" panose="020F0502020204030204" pitchFamily="34" charset="0"/>
              </a:rPr>
              <a:t>умумий комплаенс мененжменти тизимига талаблар эса </a:t>
            </a:r>
            <a:r>
              <a:rPr lang="en-US" sz="2200" b="1" dirty="0">
                <a:solidFill>
                  <a:schemeClr val="accent2">
                    <a:lumMod val="50000"/>
                  </a:schemeClr>
                </a:solidFill>
                <a:effectLst/>
                <a:latin typeface="Times New Roman" panose="02020603050405020304" pitchFamily="18" charset="0"/>
                <a:ea typeface="Calibri" panose="020F0502020204030204" pitchFamily="34" charset="0"/>
              </a:rPr>
              <a:t>ISО</a:t>
            </a:r>
            <a:r>
              <a:rPr lang="uz-Cyrl-UZ" sz="2200" b="1" dirty="0">
                <a:solidFill>
                  <a:schemeClr val="accent2">
                    <a:lumMod val="50000"/>
                  </a:schemeClr>
                </a:solidFill>
                <a:effectLst/>
                <a:latin typeface="Times New Roman" panose="02020603050405020304" pitchFamily="18" charset="0"/>
                <a:ea typeface="Calibri" panose="020F0502020204030204" pitchFamily="34" charset="0"/>
              </a:rPr>
              <a:t> 37301 </a:t>
            </a:r>
            <a:r>
              <a:rPr lang="en-US" sz="2200" dirty="0">
                <a:solidFill>
                  <a:schemeClr val="accent2">
                    <a:lumMod val="50000"/>
                  </a:schemeClr>
                </a:solidFill>
                <a:effectLst/>
                <a:latin typeface="Times New Roman" panose="02020603050405020304" pitchFamily="18" charset="0"/>
                <a:ea typeface="Calibri" panose="020F0502020204030204" pitchFamily="34" charset="0"/>
              </a:rPr>
              <a:t>стандарти</a:t>
            </a:r>
            <a:r>
              <a:rPr lang="uz-Cyrl-UZ" sz="2200" dirty="0">
                <a:solidFill>
                  <a:schemeClr val="accent2">
                    <a:lumMod val="50000"/>
                  </a:schemeClr>
                </a:solidFill>
                <a:effectLst/>
                <a:latin typeface="Times New Roman" panose="02020603050405020304" pitchFamily="18" charset="0"/>
                <a:ea typeface="Calibri" panose="020F0502020204030204" pitchFamily="34" charset="0"/>
              </a:rPr>
              <a:t>да келтирилган. </a:t>
            </a:r>
            <a:endParaRPr lang="ru-RU" sz="2200" dirty="0">
              <a:solidFill>
                <a:schemeClr val="accent2">
                  <a:lumMod val="50000"/>
                </a:schemeClr>
              </a:solidFill>
            </a:endParaRPr>
          </a:p>
        </p:txBody>
      </p:sp>
      <p:pic>
        <p:nvPicPr>
          <p:cNvPr id="1026" name="Picture 2" descr="ISO 37001:2025 - Cert Group">
            <a:extLst>
              <a:ext uri="{FF2B5EF4-FFF2-40B4-BE49-F238E27FC236}">
                <a16:creationId xmlns:a16="http://schemas.microsoft.com/office/drawing/2014/main" id="{903AD4D7-6F24-4122-BEAC-904F961E8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527" y="1568327"/>
            <a:ext cx="3379434" cy="4596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454B5-CBE0-450F-ACC5-FF5DE25E56F4}"/>
              </a:ext>
            </a:extLst>
          </p:cNvPr>
          <p:cNvSpPr txBox="1"/>
          <p:nvPr/>
        </p:nvSpPr>
        <p:spPr>
          <a:xfrm>
            <a:off x="306293" y="226709"/>
            <a:ext cx="10167743" cy="830997"/>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да асосий ўзгаришлар </a:t>
            </a:r>
          </a:p>
          <a:p>
            <a:pPr algn="ctr"/>
            <a:r>
              <a:rPr lang="uz-Cyrl-UZ" sz="2000" dirty="0">
                <a:solidFill>
                  <a:schemeClr val="accent2">
                    <a:lumMod val="50000"/>
                  </a:schemeClr>
                </a:solidFill>
                <a:effectLst/>
                <a:latin typeface="Times New Roman" panose="02020603050405020304" pitchFamily="18" charset="0"/>
                <a:ea typeface="Calibri" panose="020F0502020204030204" pitchFamily="34" charset="0"/>
              </a:rPr>
              <a:t>(</a:t>
            </a:r>
            <a:r>
              <a:rPr lang="en-US" sz="2000"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 2016 й. нисбатдан) </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қўйдагиларни ўз ичига олади:</a:t>
            </a:r>
          </a:p>
        </p:txBody>
      </p:sp>
      <p:pic>
        <p:nvPicPr>
          <p:cNvPr id="7" name="Рисунок 6">
            <a:extLst>
              <a:ext uri="{FF2B5EF4-FFF2-40B4-BE49-F238E27FC236}">
                <a16:creationId xmlns:a16="http://schemas.microsoft.com/office/drawing/2014/main" id="{DC6B9634-EA25-4922-AE26-AB9A4ECFE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7087" y="289592"/>
            <a:ext cx="935874" cy="917771"/>
          </a:xfrm>
          <a:prstGeom prst="rect">
            <a:avLst/>
          </a:prstGeom>
        </p:spPr>
      </p:pic>
    </p:spTree>
    <p:extLst>
      <p:ext uri="{BB962C8B-B14F-4D97-AF65-F5344CB8AC3E}">
        <p14:creationId xmlns:p14="http://schemas.microsoft.com/office/powerpoint/2010/main" val="298351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2B8DF4-2039-4B1E-BFA9-E70DF9FD0D95}"/>
              </a:ext>
            </a:extLst>
          </p:cNvPr>
          <p:cNvSpPr txBox="1"/>
          <p:nvPr/>
        </p:nvSpPr>
        <p:spPr>
          <a:xfrm>
            <a:off x="198781" y="1158911"/>
            <a:ext cx="9289775" cy="5632311"/>
          </a:xfrm>
          <a:prstGeom prst="rect">
            <a:avLst/>
          </a:prstGeom>
          <a:noFill/>
        </p:spPr>
        <p:txBody>
          <a:bodyPr wrap="square">
            <a:spAutoFit/>
          </a:bodyPr>
          <a:lstStyle/>
          <a:p>
            <a:pPr algn="ctr"/>
            <a:r>
              <a:rPr lang="en-US" sz="2000" b="1" dirty="0">
                <a:solidFill>
                  <a:schemeClr val="accent2">
                    <a:lumMod val="50000"/>
                  </a:schemeClr>
                </a:solidFill>
                <a:effectLst/>
                <a:latin typeface="Times New Roman" panose="02020603050405020304" pitchFamily="18" charset="0"/>
                <a:ea typeface="Calibri" panose="020F0502020204030204" pitchFamily="34" charset="0"/>
              </a:rPr>
              <a:t> ISО 37001</a:t>
            </a: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0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 ўқув </a:t>
            </a:r>
            <a:r>
              <a:rPr lang="uz-Cyrl-UZ" sz="2000" b="1" dirty="0">
                <a:solidFill>
                  <a:schemeClr val="accent2">
                    <a:lumMod val="50000"/>
                  </a:schemeClr>
                </a:solidFill>
                <a:latin typeface="Times New Roman" panose="02020603050405020304" pitchFamily="18" charset="0"/>
                <a:ea typeface="Calibri" panose="020F0502020204030204" pitchFamily="34" charset="0"/>
              </a:rPr>
              <a:t>қўлланмаси </a:t>
            </a: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ўз ичига қўйдагиларни олади:</a:t>
            </a:r>
          </a:p>
          <a:p>
            <a:pPr marL="342900" indent="-342900" algn="just">
              <a:buFontTx/>
              <a:buChar char="-"/>
            </a:pP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10 та банди </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коррупция ҳолатларининг юз бериш таваккаларига (рискларига) мутаносиб</a:t>
            </a:r>
            <a:r>
              <a:rPr lang="en-US" sz="2000" dirty="0">
                <a:solidFill>
                  <a:schemeClr val="accent2">
                    <a:lumMod val="50000"/>
                  </a:schemeClr>
                </a:solidFill>
                <a:effectLst/>
                <a:latin typeface="Times New Roman" panose="02020603050405020304" pitchFamily="18" charset="0"/>
                <a:ea typeface="Calibri" panose="020F0502020204030204" pitchFamily="34" charset="0"/>
              </a:rPr>
              <a:t> (</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пропорционал</a:t>
            </a:r>
            <a:r>
              <a:rPr lang="en-US" sz="2000" dirty="0">
                <a:solidFill>
                  <a:schemeClr val="accent2">
                    <a:lumMod val="50000"/>
                  </a:schemeClr>
                </a:solidFill>
                <a:effectLst/>
                <a:latin typeface="Times New Roman" panose="02020603050405020304" pitchFamily="18" charset="0"/>
                <a:ea typeface="Calibri" panose="020F0502020204030204" pitchFamily="34" charset="0"/>
              </a:rPr>
              <a:t>)</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 равишда сиёсат, амалиётлар ва назорат чоралари олиб борилишини белгилайди;</a:t>
            </a:r>
          </a:p>
          <a:p>
            <a:pPr marL="342900" indent="-342900" algn="just">
              <a:buFontTx/>
              <a:buChar char="-"/>
            </a:pP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 22 та “А”-иловалалари </a:t>
            </a:r>
            <a:r>
              <a:rPr lang="uz-Cyrl-UZ" sz="2000" b="1" dirty="0">
                <a:solidFill>
                  <a:schemeClr val="accent2">
                    <a:lumMod val="50000"/>
                  </a:schemeClr>
                </a:solidFill>
                <a:latin typeface="Times New Roman" panose="02020603050405020304" pitchFamily="18" charset="0"/>
                <a:ea typeface="Calibri" panose="020F0502020204030204" pitchFamily="34" charset="0"/>
              </a:rPr>
              <a:t>- </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ККК МТ талабларини бажарган холда кўриши мумкин бўлган ҳаракатлар турини курсатади.</a:t>
            </a:r>
          </a:p>
          <a:p>
            <a:pPr algn="just"/>
            <a:r>
              <a:rPr lang="uz-Cyrl-UZ" sz="2000" dirty="0">
                <a:solidFill>
                  <a:schemeClr val="accent2">
                    <a:lumMod val="50000"/>
                  </a:schemeClr>
                </a:solidFill>
                <a:latin typeface="Times New Roman" panose="02020603050405020304" pitchFamily="18" charset="0"/>
                <a:ea typeface="Calibri" panose="020F0502020204030204" pitchFamily="34" charset="0"/>
              </a:rPr>
              <a:t>	Х</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алқаро амалиётини акс эттириб, хар қандай мамлакатларда </a:t>
            </a:r>
            <a:r>
              <a:rPr lang="uz-Cyrl-UZ" sz="2000" dirty="0">
                <a:solidFill>
                  <a:schemeClr val="accent2">
                    <a:lumMod val="50000"/>
                  </a:schemeClr>
                </a:solidFill>
                <a:latin typeface="Times New Roman" panose="02020603050405020304" pitchFamily="18" charset="0"/>
                <a:ea typeface="Calibri" panose="020F0502020204030204" pitchFamily="34" charset="0"/>
              </a:rPr>
              <a:t>барча секторлардаги кичик, ўрта ва йирик ташкилотларга нисбатдан қўлланилиши мумкин.</a:t>
            </a:r>
          </a:p>
          <a:p>
            <a:pPr algn="just"/>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b="1" dirty="0">
                <a:solidFill>
                  <a:schemeClr val="accent2">
                    <a:lumMod val="50000"/>
                  </a:schemeClr>
                </a:solidFill>
                <a:latin typeface="Times New Roman" panose="02020603050405020304" pitchFamily="18" charset="0"/>
                <a:cs typeface="Times New Roman" panose="02020603050405020304" pitchFamily="18" charset="0"/>
              </a:rPr>
              <a:t>Ички </a:t>
            </a:r>
            <a:r>
              <a:rPr lang="ru-RU" sz="2000" b="1" dirty="0" err="1">
                <a:solidFill>
                  <a:schemeClr val="accent2">
                    <a:lumMod val="50000"/>
                  </a:schemeClr>
                </a:solidFill>
                <a:latin typeface="Times New Roman" panose="02020603050405020304" pitchFamily="18" charset="0"/>
                <a:cs typeface="Times New Roman" panose="02020603050405020304" pitchFamily="18" charset="0"/>
              </a:rPr>
              <a:t>назорат</a:t>
            </a:r>
            <a:r>
              <a:rPr lang="ru-RU" sz="2000" b="1" dirty="0">
                <a:solidFill>
                  <a:schemeClr val="accent2">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2">
                    <a:lumMod val="50000"/>
                  </a:schemeClr>
                </a:solidFill>
                <a:latin typeface="Times New Roman" panose="02020603050405020304" pitchFamily="18" charset="0"/>
                <a:cs typeface="Times New Roman" panose="02020603050405020304" pitchFamily="18" charset="0"/>
              </a:rPr>
              <a:t>тузилмаларининг</a:t>
            </a:r>
            <a:r>
              <a:rPr lang="ru-RU" sz="2000" b="1" dirty="0">
                <a:solidFill>
                  <a:schemeClr val="accent2">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2">
                    <a:lumMod val="50000"/>
                  </a:schemeClr>
                </a:solidFill>
                <a:latin typeface="Times New Roman" panose="02020603050405020304" pitchFamily="18" charset="0"/>
                <a:cs typeface="Times New Roman" panose="02020603050405020304" pitchFamily="18" charset="0"/>
              </a:rPr>
              <a:t>асосий</a:t>
            </a:r>
            <a:r>
              <a:rPr lang="ru-RU" sz="2000" b="1" dirty="0">
                <a:solidFill>
                  <a:schemeClr val="accent2">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2">
                    <a:lumMod val="50000"/>
                  </a:schemeClr>
                </a:solidFill>
                <a:latin typeface="Times New Roman" panose="02020603050405020304" pitchFamily="18" charset="0"/>
                <a:cs typeface="Times New Roman" panose="02020603050405020304" pitchFamily="18" charset="0"/>
              </a:rPr>
              <a:t>вазифаси</a:t>
            </a:r>
            <a:r>
              <a:rPr lang="ru-RU" sz="2000" b="1" dirty="0">
                <a:solidFill>
                  <a:schemeClr val="accent2">
                    <a:lumMod val="50000"/>
                  </a:schemeClr>
                </a:solidFill>
                <a:latin typeface="Times New Roman" panose="02020603050405020304" pitchFamily="18" charset="0"/>
                <a:cs typeface="Times New Roman" panose="02020603050405020304" pitchFamily="18" charset="0"/>
              </a:rPr>
              <a:t>:</a:t>
            </a:r>
          </a:p>
          <a:p>
            <a:pPr algn="just"/>
            <a:r>
              <a:rPr lang="ru-RU" sz="2000" b="1"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давлат</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органлари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ва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ташкилотларининг</a:t>
            </a:r>
            <a:r>
              <a:rPr lang="ru-RU" sz="2000" dirty="0">
                <a:solidFill>
                  <a:schemeClr val="accent2">
                    <a:lumMod val="50000"/>
                  </a:schemeClr>
                </a:solidFill>
                <a:latin typeface="Times New Roman" panose="02020603050405020304" pitchFamily="18" charset="0"/>
                <a:cs typeface="Times New Roman" panose="02020603050405020304" pitchFamily="18" charset="0"/>
              </a:rPr>
              <a:t> ККК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бўйича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фаолиятини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такомиллаштириш</a:t>
            </a:r>
            <a:r>
              <a:rPr lang="ru-RU" sz="2000" dirty="0">
                <a:solidFill>
                  <a:schemeClr val="accent2">
                    <a:lumMod val="50000"/>
                  </a:schemeClr>
                </a:solidFill>
                <a:latin typeface="Times New Roman" panose="02020603050405020304" pitchFamily="18" charset="0"/>
                <a:cs typeface="Times New Roman" panose="02020603050405020304" pitchFamily="18" charset="0"/>
              </a:rPr>
              <a:t>;</a:t>
            </a:r>
          </a:p>
          <a:p>
            <a:pPr marL="342900" indent="-342900" algn="just">
              <a:buFontTx/>
              <a:buChar char="-"/>
            </a:pPr>
            <a:r>
              <a:rPr lang="ru-RU" sz="2000" dirty="0" err="1">
                <a:solidFill>
                  <a:schemeClr val="accent2">
                    <a:lumMod val="50000"/>
                  </a:schemeClr>
                </a:solidFill>
                <a:latin typeface="Times New Roman" panose="02020603050405020304" pitchFamily="18" charset="0"/>
                <a:cs typeface="Times New Roman" panose="02020603050405020304" pitchFamily="18" charset="0"/>
              </a:rPr>
              <a:t>коррупцияга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оид</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ҳуқуқбузарликларни</a:t>
            </a:r>
            <a:r>
              <a:rPr lang="ru-RU" sz="2000" dirty="0">
                <a:solidFill>
                  <a:schemeClr val="accent2">
                    <a:lumMod val="50000"/>
                  </a:schemeClr>
                </a:solidFill>
                <a:latin typeface="Times New Roman" panose="02020603050405020304" pitchFamily="18" charset="0"/>
                <a:cs typeface="Times New Roman" panose="02020603050405020304" pitchFamily="18" charset="0"/>
              </a:rPr>
              <a:t> профилактика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қилиш</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ва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уларга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қарши</a:t>
            </a:r>
            <a:r>
              <a:rPr lang="ru-RU" sz="2000" dirty="0">
                <a:solidFill>
                  <a:schemeClr val="accent2">
                    <a:lumMod val="50000"/>
                  </a:schemeClr>
                </a:solidFill>
                <a:latin typeface="Times New Roman" panose="02020603050405020304" pitchFamily="18" charset="0"/>
                <a:cs typeface="Times New Roman" panose="02020603050405020304" pitchFamily="18" charset="0"/>
              </a:rPr>
              <a:t> курашиш;</a:t>
            </a:r>
          </a:p>
          <a:p>
            <a:pPr marL="342900" indent="-342900" algn="just">
              <a:buFontTx/>
              <a:buChar char="-"/>
            </a:pPr>
            <a:r>
              <a:rPr lang="ru-RU" sz="2000" dirty="0">
                <a:solidFill>
                  <a:schemeClr val="accent2">
                    <a:lumMod val="50000"/>
                  </a:schemeClr>
                </a:solidFill>
                <a:latin typeface="Times New Roman" panose="02020603050405020304" pitchFamily="18" charset="0"/>
                <a:cs typeface="Times New Roman" panose="02020603050405020304" pitchFamily="18" charset="0"/>
              </a:rPr>
              <a:t>ККК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тизимининг</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самарали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ишлашини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таъминлаш</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ва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назорат</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қилиш</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p>
          <a:p>
            <a:pPr marL="342900" indent="-342900" algn="just">
              <a:buFontTx/>
              <a:buChar char="-"/>
            </a:pPr>
            <a:r>
              <a:rPr lang="ru-RU" sz="2000" dirty="0">
                <a:solidFill>
                  <a:schemeClr val="accent2">
                    <a:lumMod val="50000"/>
                  </a:schemeClr>
                </a:solidFill>
                <a:latin typeface="Times New Roman" panose="02020603050405020304" pitchFamily="18" charset="0"/>
                <a:cs typeface="Times New Roman" panose="02020603050405020304" pitchFamily="18" charset="0"/>
              </a:rPr>
              <a:t>ККК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бўйича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фаолиятни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амалга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оширувчи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ҳамда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унда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иштирок</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этувчи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бошқа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давлат</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органлари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ва</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ташкилотлари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билан</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ҳамкорликни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олиб</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бориш</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ҳисобланади</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endParaRPr lang="uz-Cyrl-UZ" sz="20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6" name="Picture 2" descr="АО «Узбекэкспертиза» успешно завершило сертификационный аудит по стандарту  ISO 37001">
            <a:extLst>
              <a:ext uri="{FF2B5EF4-FFF2-40B4-BE49-F238E27FC236}">
                <a16:creationId xmlns:a16="http://schemas.microsoft.com/office/drawing/2014/main" id="{22A727A3-9CC4-484A-BF86-C050930C54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265"/>
          <a:stretch/>
        </p:blipFill>
        <p:spPr bwMode="auto">
          <a:xfrm>
            <a:off x="9766852" y="1158911"/>
            <a:ext cx="2333412" cy="2237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омплексная система комплаенс: услуги по снижению рисков на при  взаимодействии компании с контрагентами, контрольно-надзорными органами и  персоналом">
            <a:extLst>
              <a:ext uri="{FF2B5EF4-FFF2-40B4-BE49-F238E27FC236}">
                <a16:creationId xmlns:a16="http://schemas.microsoft.com/office/drawing/2014/main" id="{D884CE95-729A-468B-9114-AAC928635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50" y="4154750"/>
            <a:ext cx="2333413" cy="2237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BFFD39-0D8F-44B6-B9B8-35B9B5BA39F0}"/>
              </a:ext>
            </a:extLst>
          </p:cNvPr>
          <p:cNvSpPr txBox="1"/>
          <p:nvPr/>
        </p:nvSpPr>
        <p:spPr>
          <a:xfrm>
            <a:off x="942156" y="134026"/>
            <a:ext cx="10307688" cy="830997"/>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endParaRPr lang="uz-Cyrl-UZ" sz="2400" b="1" dirty="0">
              <a:solidFill>
                <a:schemeClr val="accent2">
                  <a:lumMod val="50000"/>
                </a:schemeClr>
              </a:solidFill>
              <a:effectLst/>
              <a:latin typeface="Times New Roman" panose="02020603050405020304" pitchFamily="18" charset="0"/>
              <a:ea typeface="Calibri" panose="020F0502020204030204" pitchFamily="34" charset="0"/>
            </a:endParaRPr>
          </a:p>
        </p:txBody>
      </p:sp>
      <p:pic>
        <p:nvPicPr>
          <p:cNvPr id="8" name="Рисунок 7">
            <a:extLst>
              <a:ext uri="{FF2B5EF4-FFF2-40B4-BE49-F238E27FC236}">
                <a16:creationId xmlns:a16="http://schemas.microsoft.com/office/drawing/2014/main" id="{D288D918-84D9-49F8-B555-977A563E3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7087" y="289593"/>
            <a:ext cx="745725" cy="740218"/>
          </a:xfrm>
          <a:prstGeom prst="rect">
            <a:avLst/>
          </a:prstGeom>
        </p:spPr>
      </p:pic>
    </p:spTree>
    <p:extLst>
      <p:ext uri="{BB962C8B-B14F-4D97-AF65-F5344CB8AC3E}">
        <p14:creationId xmlns:p14="http://schemas.microsoft.com/office/powerpoint/2010/main" val="415038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FA2EC1-8191-4A9D-94EF-5EA6BCEE7C36}"/>
              </a:ext>
            </a:extLst>
          </p:cNvPr>
          <p:cNvSpPr txBox="1"/>
          <p:nvPr/>
        </p:nvSpPr>
        <p:spPr>
          <a:xfrm>
            <a:off x="289668" y="89624"/>
            <a:ext cx="11612664" cy="6124754"/>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endParaRPr lang="uz-Cyrl-UZ" sz="2400" b="1" dirty="0">
              <a:solidFill>
                <a:schemeClr val="accent2">
                  <a:lumMod val="50000"/>
                </a:schemeClr>
              </a:solidFill>
              <a:effectLst/>
              <a:latin typeface="Times New Roman" panose="02020603050405020304" pitchFamily="18" charset="0"/>
              <a:ea typeface="Calibri" panose="020F0502020204030204" pitchFamily="34" charset="0"/>
            </a:endParaRPr>
          </a:p>
          <a:p>
            <a:endParaRPr lang="uz-Cyrl-UZ" sz="2000" dirty="0">
              <a:solidFill>
                <a:schemeClr val="accent2">
                  <a:lumMod val="50000"/>
                </a:schemeClr>
              </a:solidFill>
              <a:latin typeface="Times New Roman" panose="02020603050405020304" pitchFamily="18" charset="0"/>
            </a:endParaRPr>
          </a:p>
          <a:p>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uz-Cyrl-UZ" sz="2000" b="1" dirty="0">
                <a:solidFill>
                  <a:schemeClr val="accent2">
                    <a:lumMod val="50000"/>
                  </a:schemeClr>
                </a:solidFill>
                <a:latin typeface="Times New Roman" panose="02020603050405020304" pitchFamily="18" charset="0"/>
              </a:rPr>
              <a:t>Қўлланиш бўйича доираси:</a:t>
            </a:r>
          </a:p>
          <a:p>
            <a:endParaRPr lang="uz-Cyrl-UZ" sz="2000" b="1" dirty="0">
              <a:solidFill>
                <a:schemeClr val="accent2">
                  <a:lumMod val="50000"/>
                </a:schemeClr>
              </a:solidFill>
              <a:latin typeface="Times New Roman" panose="02020603050405020304" pitchFamily="18" charset="0"/>
            </a:endParaRPr>
          </a:p>
          <a:p>
            <a:r>
              <a:rPr lang="uz-Cyrl-UZ" sz="2000" dirty="0">
                <a:solidFill>
                  <a:schemeClr val="accent2">
                    <a:lumMod val="50000"/>
                  </a:schemeClr>
                </a:solidFill>
                <a:latin typeface="Times New Roman" panose="02020603050405020304" pitchFamily="18" charset="0"/>
              </a:rPr>
              <a:t>	</a:t>
            </a:r>
            <a:r>
              <a:rPr lang="uz-Cyrl-UZ" sz="2000" b="1" dirty="0">
                <a:solidFill>
                  <a:srgbClr val="FF0000"/>
                </a:solidFill>
                <a:latin typeface="Times New Roman" panose="02020603050405020304" pitchFamily="18" charset="0"/>
              </a:rPr>
              <a:t>Ушбу стандарт ККК МТни ишлаб чиқиш, жорий этиш, юритиш, қўллаб-қувватлаш, тахлил қилиш ва яхшилаш бўйича талабларни белгилайдиган ва раҳбарий кўрсатмалар беради.</a:t>
            </a:r>
          </a:p>
          <a:p>
            <a:endParaRPr lang="uz-Cyrl-UZ" sz="2000" dirty="0">
              <a:solidFill>
                <a:schemeClr val="accent2">
                  <a:lumMod val="50000"/>
                </a:schemeClr>
              </a:solidFill>
              <a:latin typeface="Times New Roman" panose="02020603050405020304" pitchFamily="18" charset="0"/>
            </a:endParaRPr>
          </a:p>
          <a:p>
            <a:endParaRPr lang="uz-Cyrl-UZ" sz="2000" dirty="0">
              <a:solidFill>
                <a:schemeClr val="accent2">
                  <a:lumMod val="50000"/>
                </a:schemeClr>
              </a:solidFill>
              <a:latin typeface="Times New Roman" panose="02020603050405020304" pitchFamily="18" charset="0"/>
            </a:endParaRPr>
          </a:p>
          <a:p>
            <a:r>
              <a:rPr lang="uz-Cyrl-UZ" sz="2000" dirty="0">
                <a:solidFill>
                  <a:schemeClr val="accent2">
                    <a:lumMod val="50000"/>
                  </a:schemeClr>
                </a:solidFill>
                <a:latin typeface="Times New Roman" panose="02020603050405020304" pitchFamily="18" charset="0"/>
              </a:rPr>
              <a:t>                               </a:t>
            </a:r>
            <a:r>
              <a:rPr lang="uz-Cyrl-UZ" sz="2000" b="1" dirty="0">
                <a:solidFill>
                  <a:schemeClr val="accent2">
                    <a:lumMod val="50000"/>
                  </a:schemeClr>
                </a:solidFill>
                <a:latin typeface="Times New Roman" panose="02020603050405020304" pitchFamily="18" charset="0"/>
              </a:rPr>
              <a:t>Қўйдаги мезонлар кўриб чиқилади:</a:t>
            </a:r>
          </a:p>
          <a:p>
            <a:endParaRPr lang="uz-Cyrl-UZ" sz="2000" b="1" dirty="0">
              <a:solidFill>
                <a:schemeClr val="accent2">
                  <a:lumMod val="50000"/>
                </a:schemeClr>
              </a:solidFill>
              <a:latin typeface="Times New Roman" panose="02020603050405020304" pitchFamily="18" charset="0"/>
            </a:endParaRPr>
          </a:p>
          <a:p>
            <a:r>
              <a:rPr lang="uz-Cyrl-UZ" sz="2000" dirty="0">
                <a:solidFill>
                  <a:schemeClr val="accent2">
                    <a:lumMod val="50000"/>
                  </a:schemeClr>
                </a:solidFill>
                <a:latin typeface="Times New Roman" panose="02020603050405020304" pitchFamily="18" charset="0"/>
              </a:rPr>
              <a:t>              1. Давлат, хусусий ва нотижорат секторларида коррупция;</a:t>
            </a:r>
          </a:p>
          <a:p>
            <a:endParaRPr lang="uz-Cyrl-UZ" sz="2000" dirty="0">
              <a:solidFill>
                <a:schemeClr val="accent2">
                  <a:lumMod val="50000"/>
                </a:schemeClr>
              </a:solidFill>
              <a:latin typeface="Times New Roman" panose="02020603050405020304" pitchFamily="18" charset="0"/>
            </a:endParaRPr>
          </a:p>
          <a:p>
            <a:r>
              <a:rPr lang="uz-Cyrl-UZ" sz="2000" dirty="0">
                <a:solidFill>
                  <a:schemeClr val="accent2">
                    <a:lumMod val="50000"/>
                  </a:schemeClr>
                </a:solidFill>
                <a:latin typeface="Times New Roman" panose="02020603050405020304" pitchFamily="18" charset="0"/>
              </a:rPr>
              <a:t>              2. Ташкилот томонидан коррупция;</a:t>
            </a:r>
          </a:p>
          <a:p>
            <a:pPr marL="342900" indent="-342900">
              <a:buFontTx/>
              <a:buChar char="-"/>
            </a:pPr>
            <a:endParaRPr lang="uz-Cyrl-UZ" sz="2000" dirty="0">
              <a:solidFill>
                <a:schemeClr val="accent2">
                  <a:lumMod val="50000"/>
                </a:schemeClr>
              </a:solidFill>
              <a:latin typeface="Times New Roman" panose="02020603050405020304" pitchFamily="18" charset="0"/>
            </a:endParaRPr>
          </a:p>
          <a:p>
            <a:r>
              <a:rPr lang="uz-Cyrl-UZ" sz="2000" dirty="0">
                <a:solidFill>
                  <a:schemeClr val="accent2">
                    <a:lumMod val="50000"/>
                  </a:schemeClr>
                </a:solidFill>
                <a:latin typeface="Times New Roman" panose="02020603050405020304" pitchFamily="18" charset="0"/>
              </a:rPr>
              <a:t>              3. Ташкилот номидан ёки унинг манфаатларига иш юритувчи </a:t>
            </a:r>
          </a:p>
          <a:p>
            <a:r>
              <a:rPr lang="uz-Cyrl-UZ" sz="2000" dirty="0">
                <a:solidFill>
                  <a:schemeClr val="accent2">
                    <a:lumMod val="50000"/>
                  </a:schemeClr>
                </a:solidFill>
                <a:latin typeface="Times New Roman" panose="02020603050405020304" pitchFamily="18" charset="0"/>
              </a:rPr>
              <a:t>                  ходимлар томонидан коррупция;</a:t>
            </a:r>
          </a:p>
          <a:p>
            <a:r>
              <a:rPr lang="uz-Cyrl-UZ" sz="2000" dirty="0">
                <a:solidFill>
                  <a:schemeClr val="accent2">
                    <a:lumMod val="50000"/>
                  </a:schemeClr>
                </a:solidFill>
                <a:latin typeface="Times New Roman" panose="02020603050405020304" pitchFamily="18" charset="0"/>
              </a:rPr>
              <a:t>	</a:t>
            </a:r>
            <a:r>
              <a:rPr lang="ru-RU" sz="2000" dirty="0">
                <a:solidFill>
                  <a:schemeClr val="accent2">
                    <a:lumMod val="50000"/>
                  </a:schemeClr>
                </a:solidFill>
                <a:latin typeface="Times New Roman" panose="02020603050405020304" pitchFamily="18" charset="0"/>
                <a:cs typeface="Times New Roman" panose="02020603050405020304" pitchFamily="18" charset="0"/>
              </a:rPr>
              <a:t>4. </a:t>
            </a:r>
            <a:r>
              <a:rPr lang="ru-RU" sz="2000" dirty="0" err="1">
                <a:solidFill>
                  <a:schemeClr val="accent2">
                    <a:lumMod val="50000"/>
                  </a:schemeClr>
                </a:solidFill>
                <a:latin typeface="Times New Roman" panose="02020603050405020304" pitchFamily="18" charset="0"/>
                <a:cs typeface="Times New Roman" panose="02020603050405020304" pitchFamily="18" charset="0"/>
              </a:rPr>
              <a:t>Ташкилот</a:t>
            </a:r>
            <a:r>
              <a:rPr lang="ru-RU" sz="2000" dirty="0">
                <a:solidFill>
                  <a:schemeClr val="accent2">
                    <a:lumMod val="50000"/>
                  </a:schemeClr>
                </a:solidFill>
                <a:latin typeface="Times New Roman" panose="02020603050405020304" pitchFamily="18" charset="0"/>
                <a:cs typeface="Times New Roman" panose="02020603050405020304" pitchFamily="18" charset="0"/>
              </a:rPr>
              <a:t> </a:t>
            </a:r>
            <a:r>
              <a:rPr lang="uz-Cyrl-UZ" sz="2000" dirty="0">
                <a:solidFill>
                  <a:schemeClr val="accent2">
                    <a:lumMod val="50000"/>
                  </a:schemeClr>
                </a:solidFill>
                <a:latin typeface="Times New Roman" panose="02020603050405020304" pitchFamily="18" charset="0"/>
                <a:cs typeface="Times New Roman" panose="02020603050405020304" pitchFamily="18" charset="0"/>
              </a:rPr>
              <a:t>н</a:t>
            </a:r>
            <a:r>
              <a:rPr lang="uz-Cyrl-UZ" sz="2000" dirty="0">
                <a:solidFill>
                  <a:schemeClr val="accent2">
                    <a:lumMod val="50000"/>
                  </a:schemeClr>
                </a:solidFill>
                <a:latin typeface="Times New Roman" panose="02020603050405020304" pitchFamily="18" charset="0"/>
              </a:rPr>
              <a:t>омидан ёки унинг манфаатларига иш юритувчи </a:t>
            </a:r>
          </a:p>
          <a:p>
            <a:r>
              <a:rPr lang="uz-Cyrl-UZ" sz="2000" dirty="0">
                <a:solidFill>
                  <a:schemeClr val="accent2">
                    <a:lumMod val="50000"/>
                  </a:schemeClr>
                </a:solidFill>
                <a:latin typeface="Times New Roman" panose="02020603050405020304" pitchFamily="18" charset="0"/>
              </a:rPr>
              <a:t>                  ишбилармонликка оид хамкорлари томонидан коррупция;...</a:t>
            </a:r>
          </a:p>
        </p:txBody>
      </p:sp>
      <p:pic>
        <p:nvPicPr>
          <p:cNvPr id="11266" name="Picture 2" descr="Коррупция фон: смотрите и скачивайте изображения — Яндекс Картинки">
            <a:extLst>
              <a:ext uri="{FF2B5EF4-FFF2-40B4-BE49-F238E27FC236}">
                <a16:creationId xmlns:a16="http://schemas.microsoft.com/office/drawing/2014/main" id="{DE943042-A05E-4AE9-AC31-FCC1FC99D5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77" t="4813" r="7486" b="18181"/>
          <a:stretch/>
        </p:blipFill>
        <p:spPr bwMode="auto">
          <a:xfrm>
            <a:off x="8835165" y="2901249"/>
            <a:ext cx="2808912" cy="121152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Коррумпированный, результатов — 244 тысячи: изображения, стоковые  фотографии, картинки без лицензионных платежей | Shutterstock">
            <a:extLst>
              <a:ext uri="{FF2B5EF4-FFF2-40B4-BE49-F238E27FC236}">
                <a16:creationId xmlns:a16="http://schemas.microsoft.com/office/drawing/2014/main" id="{7F526DA0-4402-4A73-832B-E0DFA032A8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96" r="38416" b="9829"/>
          <a:stretch/>
        </p:blipFill>
        <p:spPr bwMode="auto">
          <a:xfrm>
            <a:off x="8835165" y="4112776"/>
            <a:ext cx="2808912" cy="11174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Сильные и слабые стороны человека: как их определить и использовать">
            <a:extLst>
              <a:ext uri="{FF2B5EF4-FFF2-40B4-BE49-F238E27FC236}">
                <a16:creationId xmlns:a16="http://schemas.microsoft.com/office/drawing/2014/main" id="{29E85C20-F8DB-4193-B7A9-E15812F6D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5165" y="5230254"/>
            <a:ext cx="2808912" cy="12556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Вышла обновленная версия стандарта ISO 37001:2025 ...">
            <a:extLst>
              <a:ext uri="{FF2B5EF4-FFF2-40B4-BE49-F238E27FC236}">
                <a16:creationId xmlns:a16="http://schemas.microsoft.com/office/drawing/2014/main" id="{48DCBE16-86AF-40EC-BBFE-BC6F6F4DC5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975" y="418101"/>
            <a:ext cx="1493157" cy="1381384"/>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14325A62-72CE-4F3F-8AC4-03B4912C47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7087" y="289592"/>
            <a:ext cx="805245" cy="802361"/>
          </a:xfrm>
          <a:prstGeom prst="rect">
            <a:avLst/>
          </a:prstGeom>
        </p:spPr>
      </p:pic>
    </p:spTree>
    <p:extLst>
      <p:ext uri="{BB962C8B-B14F-4D97-AF65-F5344CB8AC3E}">
        <p14:creationId xmlns:p14="http://schemas.microsoft.com/office/powerpoint/2010/main" val="352527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F1BF0D-1857-423F-9763-8D15719269CB}"/>
              </a:ext>
            </a:extLst>
          </p:cNvPr>
          <p:cNvSpPr txBox="1"/>
          <p:nvPr/>
        </p:nvSpPr>
        <p:spPr>
          <a:xfrm>
            <a:off x="149630" y="335845"/>
            <a:ext cx="8426914" cy="5570756"/>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endParaRPr lang="uz-Cyrl-UZ" sz="2400" b="1" dirty="0">
              <a:solidFill>
                <a:schemeClr val="accent2">
                  <a:lumMod val="50000"/>
                </a:schemeClr>
              </a:solidFill>
              <a:latin typeface="Times New Roman" panose="02020603050405020304" pitchFamily="18" charset="0"/>
              <a:ea typeface="Calibri" panose="020F0502020204030204" pitchFamily="34" charset="0"/>
            </a:endParaRPr>
          </a:p>
          <a:p>
            <a:pPr algn="ctr"/>
            <a:endParaRPr lang="uz-Cyrl-UZ" sz="2400" b="1" dirty="0">
              <a:solidFill>
                <a:schemeClr val="accent2">
                  <a:lumMod val="50000"/>
                </a:schemeClr>
              </a:solidFill>
              <a:latin typeface="Times New Roman" panose="02020603050405020304" pitchFamily="18" charset="0"/>
            </a:endParaRPr>
          </a:p>
          <a:p>
            <a:pPr algn="ctr"/>
            <a:r>
              <a:rPr lang="uz-Cyrl-UZ" sz="2000" b="1" dirty="0">
                <a:solidFill>
                  <a:schemeClr val="accent2">
                    <a:lumMod val="50000"/>
                  </a:schemeClr>
                </a:solidFill>
                <a:latin typeface="Times New Roman" panose="02020603050405020304" pitchFamily="18" charset="0"/>
              </a:rPr>
              <a:t>Қўйдаги мезонлар кўриб чиқилади:</a:t>
            </a:r>
          </a:p>
          <a:p>
            <a:pPr algn="ctr"/>
            <a:endParaRPr lang="uz-Cyrl-UZ" sz="2400" b="1" dirty="0">
              <a:solidFill>
                <a:schemeClr val="accent2">
                  <a:lumMod val="50000"/>
                </a:schemeClr>
              </a:solidFill>
              <a:latin typeface="Times New Roman" panose="02020603050405020304" pitchFamily="18" charset="0"/>
              <a:ea typeface="Calibri" panose="020F0502020204030204" pitchFamily="34" charset="0"/>
            </a:endParaRPr>
          </a:p>
          <a:p>
            <a:endParaRPr lang="uz-Cyrl-UZ" sz="2000" dirty="0">
              <a:solidFill>
                <a:schemeClr val="accent2">
                  <a:lumMod val="50000"/>
                </a:schemeClr>
              </a:solidFill>
              <a:latin typeface="Times New Roman" panose="02020603050405020304" pitchFamily="18" charset="0"/>
            </a:endParaRPr>
          </a:p>
          <a:p>
            <a:r>
              <a:rPr lang="uz-Cyrl-UZ" sz="2000" dirty="0">
                <a:solidFill>
                  <a:schemeClr val="accent2">
                    <a:lumMod val="50000"/>
                  </a:schemeClr>
                </a:solidFill>
                <a:latin typeface="Times New Roman" panose="02020603050405020304" pitchFamily="18" charset="0"/>
              </a:rPr>
              <a:t>             5. Ташкилотга нисбатдан коррупция;</a:t>
            </a:r>
          </a:p>
          <a:p>
            <a:pPr marL="342900" indent="-342900">
              <a:buFontTx/>
              <a:buChar char="-"/>
            </a:pPr>
            <a:endParaRPr lang="uz-Cyrl-UZ" sz="2000" dirty="0">
              <a:solidFill>
                <a:schemeClr val="accent2">
                  <a:lumMod val="50000"/>
                </a:schemeClr>
              </a:solidFill>
              <a:latin typeface="Times New Roman" panose="02020603050405020304" pitchFamily="18" charset="0"/>
            </a:endParaRPr>
          </a:p>
          <a:p>
            <a:r>
              <a:rPr lang="uz-Cyrl-UZ" sz="2000" dirty="0">
                <a:solidFill>
                  <a:schemeClr val="accent2">
                    <a:lumMod val="50000"/>
                  </a:schemeClr>
                </a:solidFill>
                <a:latin typeface="Times New Roman" panose="02020603050405020304" pitchFamily="18" charset="0"/>
              </a:rPr>
              <a:t>             6. Ташкилот фаолияти юзасидан ташкилот ходимларига </a:t>
            </a:r>
          </a:p>
          <a:p>
            <a:r>
              <a:rPr lang="uz-Cyrl-UZ" sz="2000" dirty="0">
                <a:solidFill>
                  <a:schemeClr val="accent2">
                    <a:lumMod val="50000"/>
                  </a:schemeClr>
                </a:solidFill>
                <a:latin typeface="Times New Roman" panose="02020603050405020304" pitchFamily="18" charset="0"/>
              </a:rPr>
              <a:t>                 нисбатдан коррупция;</a:t>
            </a:r>
          </a:p>
          <a:p>
            <a:endParaRPr lang="uz-Cyrl-UZ" sz="2000" dirty="0">
              <a:solidFill>
                <a:schemeClr val="accent2">
                  <a:lumMod val="50000"/>
                </a:schemeClr>
              </a:solidFill>
              <a:latin typeface="Times New Roman" panose="02020603050405020304" pitchFamily="18" charset="0"/>
            </a:endParaRPr>
          </a:p>
          <a:p>
            <a:r>
              <a:rPr lang="uz-Cyrl-UZ" sz="2000" dirty="0">
                <a:solidFill>
                  <a:schemeClr val="accent2">
                    <a:lumMod val="50000"/>
                  </a:schemeClr>
                </a:solidFill>
                <a:latin typeface="Times New Roman" panose="02020603050405020304" pitchFamily="18" charset="0"/>
              </a:rPr>
              <a:t>             7. Ташкилот фаолияти юзасидан ташкилотнинг </a:t>
            </a:r>
          </a:p>
          <a:p>
            <a:r>
              <a:rPr lang="uz-Cyrl-UZ" sz="2000" dirty="0">
                <a:solidFill>
                  <a:schemeClr val="accent2">
                    <a:lumMod val="50000"/>
                  </a:schemeClr>
                </a:solidFill>
                <a:latin typeface="Times New Roman" panose="02020603050405020304" pitchFamily="18" charset="0"/>
              </a:rPr>
              <a:t>                 ишбилармонликка оид ҳамкорларига нисбатдан коррупция;</a:t>
            </a:r>
          </a:p>
          <a:p>
            <a:endParaRPr lang="uz-Cyrl-UZ" sz="2000" dirty="0">
              <a:solidFill>
                <a:schemeClr val="accent2">
                  <a:lumMod val="50000"/>
                </a:schemeClr>
              </a:solidFill>
              <a:latin typeface="Times New Roman" panose="02020603050405020304" pitchFamily="18" charset="0"/>
            </a:endParaRPr>
          </a:p>
          <a:p>
            <a:r>
              <a:rPr lang="uz-Cyrl-UZ" sz="2000" dirty="0">
                <a:solidFill>
                  <a:schemeClr val="accent2">
                    <a:lumMod val="50000"/>
                  </a:schemeClr>
                </a:solidFill>
                <a:latin typeface="Times New Roman" panose="02020603050405020304" pitchFamily="18" charset="0"/>
              </a:rPr>
              <a:t>             8. Бевосита ёки билвосита коррупция (масалан, учинчи тараф </a:t>
            </a:r>
          </a:p>
          <a:p>
            <a:r>
              <a:rPr lang="uz-Cyrl-UZ" sz="2000" dirty="0">
                <a:solidFill>
                  <a:schemeClr val="accent2">
                    <a:lumMod val="50000"/>
                  </a:schemeClr>
                </a:solidFill>
                <a:latin typeface="Times New Roman" panose="02020603050405020304" pitchFamily="18" charset="0"/>
              </a:rPr>
              <a:t>                 томонидан ёки унинг воситачилигида таклиф этилган </a:t>
            </a:r>
          </a:p>
          <a:p>
            <a:r>
              <a:rPr lang="uz-Cyrl-UZ" sz="2000" dirty="0">
                <a:solidFill>
                  <a:schemeClr val="accent2">
                    <a:lumMod val="50000"/>
                  </a:schemeClr>
                </a:solidFill>
                <a:latin typeface="Times New Roman" panose="02020603050405020304" pitchFamily="18" charset="0"/>
              </a:rPr>
              <a:t>                 ёки олинган пора).</a:t>
            </a:r>
            <a:endParaRPr lang="uz-Cyrl-UZ" sz="2000" b="1" dirty="0">
              <a:solidFill>
                <a:schemeClr val="accent2">
                  <a:lumMod val="50000"/>
                </a:schemeClr>
              </a:solidFill>
              <a:effectLst/>
              <a:latin typeface="Times New Roman" panose="02020603050405020304" pitchFamily="18" charset="0"/>
              <a:ea typeface="Calibri" panose="020F0502020204030204" pitchFamily="34" charset="0"/>
            </a:endParaRPr>
          </a:p>
        </p:txBody>
      </p:sp>
      <p:pic>
        <p:nvPicPr>
          <p:cNvPr id="10244" name="Picture 4" descr="Коллеги» или «колеги»: как правильно пишется слово по правилам русского  языка">
            <a:extLst>
              <a:ext uri="{FF2B5EF4-FFF2-40B4-BE49-F238E27FC236}">
                <a16:creationId xmlns:a16="http://schemas.microsoft.com/office/drawing/2014/main" id="{1505A1C7-43E8-4B51-B906-6A56E798F6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725"/>
          <a:stretch/>
        </p:blipFill>
        <p:spPr bwMode="auto">
          <a:xfrm>
            <a:off x="8519823" y="3644848"/>
            <a:ext cx="3249682" cy="149405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Кто такие «заинтересованные стороны» и в каком случае для бизнеса от них  больше пользы, чем проблем? (на основе кейса) - O'ES">
            <a:extLst>
              <a:ext uri="{FF2B5EF4-FFF2-40B4-BE49-F238E27FC236}">
                <a16:creationId xmlns:a16="http://schemas.microsoft.com/office/drawing/2014/main" id="{1D9CBC23-FE52-4D88-B09C-BE8887902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698" y="2123444"/>
            <a:ext cx="3229564" cy="1465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Посмотреть на себя со стороны | Psychologies (Психология)">
            <a:extLst>
              <a:ext uri="{FF2B5EF4-FFF2-40B4-BE49-F238E27FC236}">
                <a16:creationId xmlns:a16="http://schemas.microsoft.com/office/drawing/2014/main" id="{BAB8FE72-4355-4C1A-AB94-09361C997F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26" r="27792"/>
          <a:stretch/>
        </p:blipFill>
        <p:spPr bwMode="auto">
          <a:xfrm>
            <a:off x="8531562" y="5194905"/>
            <a:ext cx="1171887" cy="1333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Третья сторона – Бесплатные иконки: люди">
            <a:extLst>
              <a:ext uri="{FF2B5EF4-FFF2-40B4-BE49-F238E27FC236}">
                <a16:creationId xmlns:a16="http://schemas.microsoft.com/office/drawing/2014/main" id="{1EE959BC-C30A-4773-8916-8633767F79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077" b="12277"/>
          <a:stretch/>
        </p:blipFill>
        <p:spPr bwMode="auto">
          <a:xfrm>
            <a:off x="9703449" y="5195980"/>
            <a:ext cx="2044979" cy="133325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B159A47A-44FD-4B91-8F0B-827E2D0EF5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7087" y="289592"/>
            <a:ext cx="798991" cy="757973"/>
          </a:xfrm>
          <a:prstGeom prst="rect">
            <a:avLst/>
          </a:prstGeom>
        </p:spPr>
      </p:pic>
    </p:spTree>
    <p:extLst>
      <p:ext uri="{BB962C8B-B14F-4D97-AF65-F5344CB8AC3E}">
        <p14:creationId xmlns:p14="http://schemas.microsoft.com/office/powerpoint/2010/main" val="79845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7B420AA-7DFF-4884-B5A5-4C607456774B}"/>
              </a:ext>
            </a:extLst>
          </p:cNvPr>
          <p:cNvPicPr>
            <a:picLocks noChangeAspect="1"/>
          </p:cNvPicPr>
          <p:nvPr/>
        </p:nvPicPr>
        <p:blipFill>
          <a:blip r:embed="rId2"/>
          <a:stretch>
            <a:fillRect/>
          </a:stretch>
        </p:blipFill>
        <p:spPr>
          <a:xfrm>
            <a:off x="11164018" y="226709"/>
            <a:ext cx="738314" cy="738314"/>
          </a:xfrm>
          <a:prstGeom prst="rect">
            <a:avLst/>
          </a:prstGeom>
        </p:spPr>
      </p:pic>
      <p:sp>
        <p:nvSpPr>
          <p:cNvPr id="4" name="TextBox 3">
            <a:extLst>
              <a:ext uri="{FF2B5EF4-FFF2-40B4-BE49-F238E27FC236}">
                <a16:creationId xmlns:a16="http://schemas.microsoft.com/office/drawing/2014/main" id="{7948D094-A8D1-489D-BF6A-3090CDADE470}"/>
              </a:ext>
            </a:extLst>
          </p:cNvPr>
          <p:cNvSpPr txBox="1"/>
          <p:nvPr/>
        </p:nvSpPr>
        <p:spPr>
          <a:xfrm>
            <a:off x="397244" y="128729"/>
            <a:ext cx="11397511" cy="2646878"/>
          </a:xfrm>
          <a:prstGeom prst="rect">
            <a:avLst/>
          </a:prstGeom>
          <a:noFill/>
        </p:spPr>
        <p:txBody>
          <a:bodyPr wrap="square">
            <a:spAutoFit/>
          </a:bodyPr>
          <a:lstStyle/>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ISО 37001</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2025</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 </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Халқаро стандарти</a:t>
            </a:r>
            <a:r>
              <a:rPr lang="uz-Cyrl-UZ" sz="2400" b="1" dirty="0">
                <a:solidFill>
                  <a:schemeClr val="accent2">
                    <a:lumMod val="50000"/>
                  </a:schemeClr>
                </a:solidFill>
                <a:latin typeface="Times New Roman" panose="02020603050405020304" pitchFamily="18" charset="0"/>
                <a:ea typeface="Calibri" panose="020F0502020204030204" pitchFamily="34" charset="0"/>
              </a:rPr>
              <a:t>.</a:t>
            </a:r>
          </a:p>
          <a:p>
            <a:pPr algn="ctr"/>
            <a:r>
              <a:rPr lang="en-US" sz="2400" b="1" dirty="0">
                <a:solidFill>
                  <a:schemeClr val="accent2">
                    <a:lumMod val="50000"/>
                  </a:schemeClr>
                </a:solidFill>
                <a:effectLst/>
                <a:latin typeface="Times New Roman" panose="02020603050405020304" pitchFamily="18" charset="0"/>
                <a:ea typeface="Calibri" panose="020F0502020204030204" pitchFamily="34" charset="0"/>
              </a:rPr>
              <a:t>Корруп</a:t>
            </a:r>
            <a:r>
              <a:rPr lang="uz-Cyrl-UZ" sz="2400" b="1" dirty="0">
                <a:solidFill>
                  <a:schemeClr val="accent2">
                    <a:lumMod val="50000"/>
                  </a:schemeClr>
                </a:solidFill>
                <a:effectLst/>
                <a:latin typeface="Times New Roman" panose="02020603050405020304" pitchFamily="18" charset="0"/>
                <a:ea typeface="Calibri" panose="020F0502020204030204" pitchFamily="34" charset="0"/>
              </a:rPr>
              <a:t>ц</a:t>
            </a:r>
            <a:r>
              <a:rPr lang="en-US" sz="2400" b="1" dirty="0">
                <a:solidFill>
                  <a:schemeClr val="accent2">
                    <a:lumMod val="50000"/>
                  </a:schemeClr>
                </a:solidFill>
                <a:effectLst/>
                <a:latin typeface="Times New Roman" panose="02020603050405020304" pitchFamily="18" charset="0"/>
                <a:ea typeface="Calibri" panose="020F0502020204030204" pitchFamily="34" charset="0"/>
              </a:rPr>
              <a:t>ияга қарши курашиш менежмент тизимлари</a:t>
            </a:r>
            <a:endParaRPr lang="ru-RU" sz="2400" b="1" dirty="0">
              <a:solidFill>
                <a:schemeClr val="accent2">
                  <a:lumMod val="50000"/>
                </a:schemeClr>
              </a:solidFill>
              <a:effectLst/>
              <a:latin typeface="Times New Roman" panose="02020603050405020304" pitchFamily="18" charset="0"/>
              <a:ea typeface="Calibri" panose="020F0502020204030204" pitchFamily="34" charset="0"/>
            </a:endParaRPr>
          </a:p>
          <a:p>
            <a:pPr algn="ctr"/>
            <a:endParaRPr lang="ru-RU" sz="1800" b="1" dirty="0">
              <a:solidFill>
                <a:schemeClr val="accent2">
                  <a:lumMod val="50000"/>
                </a:schemeClr>
              </a:solidFill>
              <a:effectLst/>
              <a:latin typeface="Times New Roman" panose="02020603050405020304" pitchFamily="18" charset="0"/>
              <a:ea typeface="Calibri" panose="020F0502020204030204" pitchFamily="34" charset="0"/>
            </a:endParaRPr>
          </a:p>
          <a:p>
            <a:pPr algn="ctr"/>
            <a:r>
              <a:rPr lang="ru-RU" sz="2000" b="1" dirty="0" err="1">
                <a:solidFill>
                  <a:schemeClr val="accent2">
                    <a:lumMod val="50000"/>
                  </a:schemeClr>
                </a:solidFill>
                <a:latin typeface="Times New Roman" panose="02020603050405020304" pitchFamily="18" charset="0"/>
                <a:ea typeface="Calibri" panose="020F0502020204030204" pitchFamily="34" charset="0"/>
              </a:rPr>
              <a:t>Атамалар</a:t>
            </a:r>
            <a:r>
              <a:rPr lang="ru-RU" sz="2000" b="1" dirty="0">
                <a:solidFill>
                  <a:schemeClr val="accent2">
                    <a:lumMod val="50000"/>
                  </a:schemeClr>
                </a:solidFill>
                <a:latin typeface="Times New Roman" panose="02020603050405020304" pitchFamily="18" charset="0"/>
                <a:ea typeface="Calibri" panose="020F0502020204030204" pitchFamily="34" charset="0"/>
              </a:rPr>
              <a:t> </a:t>
            </a:r>
            <a:r>
              <a:rPr lang="ru-RU" sz="2000" b="1" dirty="0" err="1">
                <a:solidFill>
                  <a:schemeClr val="accent2">
                    <a:lumMod val="50000"/>
                  </a:schemeClr>
                </a:solidFill>
                <a:latin typeface="Times New Roman" panose="02020603050405020304" pitchFamily="18" charset="0"/>
                <a:ea typeface="Calibri" panose="020F0502020204030204" pitchFamily="34" charset="0"/>
              </a:rPr>
              <a:t>ва</a:t>
            </a:r>
            <a:r>
              <a:rPr lang="ru-RU" sz="2000" b="1" dirty="0">
                <a:solidFill>
                  <a:schemeClr val="accent2">
                    <a:lumMod val="50000"/>
                  </a:schemeClr>
                </a:solidFill>
                <a:latin typeface="Times New Roman" panose="02020603050405020304" pitchFamily="18" charset="0"/>
                <a:ea typeface="Calibri" panose="020F0502020204030204" pitchFamily="34" charset="0"/>
              </a:rPr>
              <a:t> </a:t>
            </a:r>
            <a:r>
              <a:rPr lang="ru-RU" sz="2000" b="1" dirty="0" err="1">
                <a:solidFill>
                  <a:schemeClr val="accent2">
                    <a:lumMod val="50000"/>
                  </a:schemeClr>
                </a:solidFill>
                <a:latin typeface="Times New Roman" panose="02020603050405020304" pitchFamily="18" charset="0"/>
                <a:ea typeface="Calibri" panose="020F0502020204030204" pitchFamily="34" charset="0"/>
              </a:rPr>
              <a:t>таърифлар</a:t>
            </a:r>
            <a:endParaRPr lang="ru-RU" sz="2000" b="1" dirty="0">
              <a:solidFill>
                <a:schemeClr val="accent2">
                  <a:lumMod val="50000"/>
                </a:schemeClr>
              </a:solidFill>
              <a:latin typeface="Times New Roman" panose="02020603050405020304" pitchFamily="18" charset="0"/>
              <a:ea typeface="Calibri" panose="020F0502020204030204" pitchFamily="34" charset="0"/>
            </a:endParaRPr>
          </a:p>
          <a:p>
            <a:pPr algn="just"/>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	3.1 Коррупция (</a:t>
            </a:r>
            <a:r>
              <a:rPr lang="en-US" sz="2000" b="1" dirty="0">
                <a:solidFill>
                  <a:schemeClr val="accent2">
                    <a:lumMod val="50000"/>
                  </a:schemeClr>
                </a:solidFill>
                <a:latin typeface="Times New Roman" panose="02020603050405020304" pitchFamily="18" charset="0"/>
                <a:ea typeface="Calibri" panose="020F0502020204030204" pitchFamily="34" charset="0"/>
              </a:rPr>
              <a:t>bribery</a:t>
            </a: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 – </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ўз хизмат</a:t>
            </a:r>
            <a:r>
              <a:rPr lang="en-US" sz="2000" dirty="0">
                <a:solidFill>
                  <a:schemeClr val="accent2">
                    <a:lumMod val="50000"/>
                  </a:schemeClr>
                </a:solidFill>
                <a:effectLst/>
                <a:latin typeface="Times New Roman" panose="02020603050405020304" pitchFamily="18" charset="0"/>
                <a:ea typeface="Calibri" panose="020F0502020204030204" pitchFamily="34" charset="0"/>
              </a:rPr>
              <a:t> </a:t>
            </a:r>
            <a:r>
              <a:rPr lang="uz-Cyrl-UZ" sz="2000" dirty="0">
                <a:solidFill>
                  <a:schemeClr val="accent2">
                    <a:lumMod val="50000"/>
                  </a:schemeClr>
                </a:solidFill>
                <a:effectLst/>
                <a:latin typeface="Times New Roman" panose="02020603050405020304" pitchFamily="18" charset="0"/>
                <a:ea typeface="Calibri" panose="020F0502020204030204" pitchFamily="34" charset="0"/>
              </a:rPr>
              <a:t>мажбуриятларини бажаришга (3.16) нисбатдан ҳаракат қилувчи ёки ҳаракат қилишни тўхтатиб турувчи шахс учун рағбат ёки мукофот сифатида амалдаги қонунга зид равишда ва жойидан қатъий назар ҳар қандай қимматбаҳо (молиявий ёки номолиявий</a:t>
            </a:r>
            <a:r>
              <a:rPr lang="uz-Cyrl-UZ" sz="2000" dirty="0">
                <a:solidFill>
                  <a:schemeClr val="accent2">
                    <a:lumMod val="50000"/>
                  </a:schemeClr>
                </a:solidFill>
                <a:latin typeface="Times New Roman" panose="02020603050405020304" pitchFamily="18" charset="0"/>
                <a:ea typeface="Calibri" panose="020F0502020204030204" pitchFamily="34" charset="0"/>
              </a:rPr>
              <a:t>) нарсаларни </a:t>
            </a:r>
            <a:r>
              <a:rPr lang="uz-Cyrl-UZ" sz="2000" b="1" dirty="0">
                <a:solidFill>
                  <a:schemeClr val="accent2">
                    <a:lumMod val="50000"/>
                  </a:schemeClr>
                </a:solidFill>
                <a:effectLst/>
                <a:latin typeface="Times New Roman" panose="02020603050405020304" pitchFamily="18" charset="0"/>
                <a:ea typeface="Calibri" panose="020F0502020204030204" pitchFamily="34" charset="0"/>
              </a:rPr>
              <a:t>ноқонуний равишда таклиф этиш, ваъда қилиш, бериш, олиш ва тамагарлик қилиш.</a:t>
            </a:r>
          </a:p>
        </p:txBody>
      </p:sp>
      <p:pic>
        <p:nvPicPr>
          <p:cNvPr id="1026" name="Picture 2" descr="Скачать картинки Обещание, стоковые фото Обещание в хорошем качестве |  DepositPhotos">
            <a:extLst>
              <a:ext uri="{FF2B5EF4-FFF2-40B4-BE49-F238E27FC236}">
                <a16:creationId xmlns:a16="http://schemas.microsoft.com/office/drawing/2014/main" id="{66695AC8-4552-4F91-A8D4-BFACF1591C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6" r="14173"/>
          <a:stretch/>
        </p:blipFill>
        <p:spPr bwMode="auto">
          <a:xfrm>
            <a:off x="3752811" y="2965919"/>
            <a:ext cx="2213376" cy="2126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Стоковая фотография 673040239: Группа людей показывает ОК или одобрение |  Shutterstock">
            <a:extLst>
              <a:ext uri="{FF2B5EF4-FFF2-40B4-BE49-F238E27FC236}">
                <a16:creationId xmlns:a16="http://schemas.microsoft.com/office/drawing/2014/main" id="{D3A305D5-445C-43C0-996A-EEFE0CF133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528"/>
          <a:stretch/>
        </p:blipFill>
        <p:spPr bwMode="auto">
          <a:xfrm>
            <a:off x="309924" y="2965919"/>
            <a:ext cx="3485379" cy="21264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Посредничество во взяточничестве">
            <a:extLst>
              <a:ext uri="{FF2B5EF4-FFF2-40B4-BE49-F238E27FC236}">
                <a16:creationId xmlns:a16="http://schemas.microsoft.com/office/drawing/2014/main" id="{41183B05-2E56-47AF-BBBF-5A96B2254A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37"/>
          <a:stretch/>
        </p:blipFill>
        <p:spPr bwMode="auto">
          <a:xfrm>
            <a:off x="5801123" y="2965918"/>
            <a:ext cx="1774860" cy="21264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Фотографии на тему «Вымогательство» — скачивайте бесплатные изображения  высокого качества | Freepik">
            <a:extLst>
              <a:ext uri="{FF2B5EF4-FFF2-40B4-BE49-F238E27FC236}">
                <a16:creationId xmlns:a16="http://schemas.microsoft.com/office/drawing/2014/main" id="{B28F4749-1D35-4A89-9CC7-C931B70B94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61"/>
          <a:stretch/>
        </p:blipFill>
        <p:spPr bwMode="auto">
          <a:xfrm>
            <a:off x="7575983" y="2965917"/>
            <a:ext cx="2034742" cy="21264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Кибер-вымогательство - Айтиматика">
            <a:extLst>
              <a:ext uri="{FF2B5EF4-FFF2-40B4-BE49-F238E27FC236}">
                <a16:creationId xmlns:a16="http://schemas.microsoft.com/office/drawing/2014/main" id="{85F56E8F-3E10-4A39-A1B1-13138309B9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4295" y="2965917"/>
            <a:ext cx="1828800" cy="21264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6304177-F8CC-4899-BDE4-53129ABF9AEC}"/>
              </a:ext>
            </a:extLst>
          </p:cNvPr>
          <p:cNvSpPr txBox="1"/>
          <p:nvPr/>
        </p:nvSpPr>
        <p:spPr>
          <a:xfrm>
            <a:off x="365760" y="5153963"/>
            <a:ext cx="11321419" cy="1477328"/>
          </a:xfrm>
          <a:prstGeom prst="rect">
            <a:avLst/>
          </a:prstGeom>
          <a:noFill/>
        </p:spPr>
        <p:txBody>
          <a:bodyPr wrap="square">
            <a:spAutoFit/>
          </a:bodyPr>
          <a:lstStyle/>
          <a:p>
            <a:r>
              <a:rPr lang="uz-Cyrl-UZ" sz="1800" b="1" i="1" dirty="0">
                <a:solidFill>
                  <a:schemeClr val="accent2">
                    <a:lumMod val="50000"/>
                  </a:schemeClr>
                </a:solidFill>
                <a:effectLst/>
                <a:latin typeface="Times New Roman" panose="02020603050405020304" pitchFamily="18" charset="0"/>
                <a:ea typeface="Calibri" panose="020F0502020204030204" pitchFamily="34" charset="0"/>
              </a:rPr>
              <a:t>                Вид</a:t>
            </a:r>
            <a:r>
              <a:rPr lang="ru-RU" sz="1800" b="1" i="1" dirty="0">
                <a:solidFill>
                  <a:schemeClr val="accent2">
                    <a:lumMod val="50000"/>
                  </a:schemeClr>
                </a:solidFill>
                <a:effectLst/>
                <a:latin typeface="Times New Roman" panose="02020603050405020304" pitchFamily="18" charset="0"/>
                <a:ea typeface="Calibri" panose="020F0502020204030204" pitchFamily="34" charset="0"/>
              </a:rPr>
              <a:t>ы</a:t>
            </a:r>
            <a:r>
              <a:rPr lang="uz-Cyrl-UZ" b="1" i="1" dirty="0">
                <a:solidFill>
                  <a:schemeClr val="accent2">
                    <a:lumMod val="50000"/>
                  </a:schemeClr>
                </a:solidFill>
                <a:latin typeface="Times New Roman" panose="02020603050405020304" pitchFamily="18" charset="0"/>
                <a:ea typeface="Calibri" panose="020F0502020204030204" pitchFamily="34" charset="0"/>
              </a:rPr>
              <a:t> к</a:t>
            </a:r>
            <a:r>
              <a:rPr lang="uz-Cyrl-UZ" sz="1800" b="1" i="1" dirty="0">
                <a:solidFill>
                  <a:schemeClr val="accent2">
                    <a:lumMod val="50000"/>
                  </a:schemeClr>
                </a:solidFill>
                <a:effectLst/>
                <a:latin typeface="Times New Roman" panose="02020603050405020304" pitchFamily="18" charset="0"/>
                <a:ea typeface="Calibri" panose="020F0502020204030204" pitchFamily="34" charset="0"/>
              </a:rPr>
              <a:t>оррупции: </a:t>
            </a:r>
          </a:p>
          <a:p>
            <a:r>
              <a:rPr lang="uz-Cyrl-UZ" sz="1800" b="1" i="1" dirty="0">
                <a:solidFill>
                  <a:schemeClr val="accent2">
                    <a:lumMod val="50000"/>
                  </a:schemeClr>
                </a:solidFill>
                <a:effectLst/>
                <a:latin typeface="Times New Roman" panose="02020603050405020304" pitchFamily="18" charset="0"/>
                <a:ea typeface="Calibri" panose="020F0502020204030204" pitchFamily="34" charset="0"/>
              </a:rPr>
              <a:t>а) белая</a:t>
            </a:r>
            <a:r>
              <a:rPr lang="uz-Cyrl-UZ" sz="1800" i="1" dirty="0">
                <a:solidFill>
                  <a:schemeClr val="accent2">
                    <a:lumMod val="50000"/>
                  </a:schemeClr>
                </a:solidFill>
                <a:effectLst/>
                <a:latin typeface="Times New Roman" panose="02020603050405020304" pitchFamily="18" charset="0"/>
                <a:ea typeface="Calibri" panose="020F0502020204030204" pitchFamily="34" charset="0"/>
              </a:rPr>
              <a:t> (не воспринимается общественным мнением –подарки), </a:t>
            </a:r>
            <a:r>
              <a:rPr lang="uz-Cyrl-UZ" sz="1800" b="1" i="1" dirty="0">
                <a:solidFill>
                  <a:schemeClr val="accent2">
                    <a:lumMod val="50000"/>
                  </a:schemeClr>
                </a:solidFill>
                <a:effectLst/>
                <a:latin typeface="Times New Roman" panose="02020603050405020304" pitchFamily="18" charset="0"/>
                <a:ea typeface="Calibri" panose="020F0502020204030204" pitchFamily="34" charset="0"/>
              </a:rPr>
              <a:t>чёрная</a:t>
            </a:r>
            <a:r>
              <a:rPr lang="uz-Cyrl-UZ" sz="1800" i="1" dirty="0">
                <a:solidFill>
                  <a:schemeClr val="accent2">
                    <a:lumMod val="50000"/>
                  </a:schemeClr>
                </a:solidFill>
                <a:effectLst/>
                <a:latin typeface="Times New Roman" panose="02020603050405020304" pitchFamily="18" charset="0"/>
                <a:ea typeface="Calibri" panose="020F0502020204030204" pitchFamily="34" charset="0"/>
              </a:rPr>
              <a:t> (все признают -взятки) </a:t>
            </a:r>
          </a:p>
          <a:p>
            <a:r>
              <a:rPr lang="uz-Cyrl-UZ" sz="1800" i="1" dirty="0">
                <a:solidFill>
                  <a:schemeClr val="accent2">
                    <a:lumMod val="50000"/>
                  </a:schemeClr>
                </a:solidFill>
                <a:effectLst/>
                <a:latin typeface="Times New Roman" panose="02020603050405020304" pitchFamily="18" charset="0"/>
                <a:ea typeface="Calibri" panose="020F0502020204030204" pitchFamily="34" charset="0"/>
              </a:rPr>
              <a:t>и </a:t>
            </a:r>
            <a:r>
              <a:rPr lang="uz-Cyrl-UZ" sz="1800" b="1" i="1" dirty="0">
                <a:solidFill>
                  <a:schemeClr val="accent2">
                    <a:lumMod val="50000"/>
                  </a:schemeClr>
                </a:solidFill>
                <a:effectLst/>
                <a:latin typeface="Times New Roman" panose="02020603050405020304" pitchFamily="18" charset="0"/>
                <a:ea typeface="Calibri" panose="020F0502020204030204" pitchFamily="34" charset="0"/>
              </a:rPr>
              <a:t>серая</a:t>
            </a:r>
            <a:r>
              <a:rPr lang="uz-Cyrl-UZ" sz="1800" i="1" dirty="0">
                <a:solidFill>
                  <a:schemeClr val="accent2">
                    <a:lumMod val="50000"/>
                  </a:schemeClr>
                </a:solidFill>
                <a:effectLst/>
                <a:latin typeface="Times New Roman" panose="02020603050405020304" pitchFamily="18" charset="0"/>
                <a:ea typeface="Calibri" panose="020F0502020204030204" pitchFamily="34" charset="0"/>
              </a:rPr>
              <a:t> (нет единого мнения);</a:t>
            </a:r>
          </a:p>
          <a:p>
            <a:r>
              <a:rPr lang="uz-Cyrl-UZ" sz="1800" b="1" i="1" dirty="0">
                <a:solidFill>
                  <a:schemeClr val="accent2">
                    <a:lumMod val="50000"/>
                  </a:schemeClr>
                </a:solidFill>
                <a:effectLst/>
                <a:latin typeface="Times New Roman" panose="02020603050405020304" pitchFamily="18" charset="0"/>
                <a:ea typeface="Calibri" panose="020F0502020204030204" pitchFamily="34" charset="0"/>
              </a:rPr>
              <a:t>б) политическая и административная</a:t>
            </a:r>
            <a:r>
              <a:rPr lang="uz-Cyrl-UZ" sz="1800" i="1" dirty="0">
                <a:solidFill>
                  <a:schemeClr val="accent2">
                    <a:lumMod val="50000"/>
                  </a:schemeClr>
                </a:solidFill>
                <a:effectLst/>
                <a:latin typeface="Times New Roman" panose="02020603050405020304" pitchFamily="18" charset="0"/>
                <a:ea typeface="Calibri" panose="020F0502020204030204" pitchFamily="34" charset="0"/>
              </a:rPr>
              <a:t>; </a:t>
            </a:r>
          </a:p>
          <a:p>
            <a:r>
              <a:rPr lang="uz-Cyrl-UZ" sz="1800" b="1" i="1" dirty="0">
                <a:solidFill>
                  <a:schemeClr val="accent2">
                    <a:lumMod val="50000"/>
                  </a:schemeClr>
                </a:solidFill>
                <a:effectLst/>
                <a:latin typeface="Times New Roman" panose="02020603050405020304" pitchFamily="18" charset="0"/>
                <a:ea typeface="Calibri" panose="020F0502020204030204" pitchFamily="34" charset="0"/>
              </a:rPr>
              <a:t>в) внутренняя и внешняя </a:t>
            </a:r>
            <a:r>
              <a:rPr lang="uz-Cyrl-UZ" sz="1800" i="1" dirty="0">
                <a:solidFill>
                  <a:schemeClr val="accent2">
                    <a:lumMod val="50000"/>
                  </a:schemeClr>
                </a:solidFill>
                <a:effectLst/>
                <a:latin typeface="Times New Roman" panose="02020603050405020304" pitchFamily="18" charset="0"/>
                <a:ea typeface="Calibri" panose="020F0502020204030204" pitchFamily="34" charset="0"/>
              </a:rPr>
              <a:t>и т.д.</a:t>
            </a:r>
            <a:endParaRPr lang="ru-RU" b="1" i="1" dirty="0"/>
          </a:p>
        </p:txBody>
      </p:sp>
      <p:pic>
        <p:nvPicPr>
          <p:cNvPr id="11" name="Рисунок 10">
            <a:extLst>
              <a:ext uri="{FF2B5EF4-FFF2-40B4-BE49-F238E27FC236}">
                <a16:creationId xmlns:a16="http://schemas.microsoft.com/office/drawing/2014/main" id="{29D61D90-C32F-443E-B1F7-6205BEDA0F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71536" y="136980"/>
            <a:ext cx="923278" cy="917771"/>
          </a:xfrm>
          <a:prstGeom prst="rect">
            <a:avLst/>
          </a:prstGeom>
        </p:spPr>
      </p:pic>
    </p:spTree>
    <p:extLst>
      <p:ext uri="{BB962C8B-B14F-4D97-AF65-F5344CB8AC3E}">
        <p14:creationId xmlns:p14="http://schemas.microsoft.com/office/powerpoint/2010/main" val="298983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355AD81-40BD-4D84-B584-D94B4634E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2" t="1168" r="1753" b="2396"/>
          <a:stretch/>
        </p:blipFill>
        <p:spPr bwMode="auto">
          <a:xfrm>
            <a:off x="2726951" y="849498"/>
            <a:ext cx="7566991" cy="5750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FDB1D9-1E49-433F-9D2F-4096BA8F9540}"/>
              </a:ext>
            </a:extLst>
          </p:cNvPr>
          <p:cNvSpPr txBox="1"/>
          <p:nvPr/>
        </p:nvSpPr>
        <p:spPr>
          <a:xfrm>
            <a:off x="1918796" y="91982"/>
            <a:ext cx="8050306" cy="646331"/>
          </a:xfrm>
          <a:prstGeom prst="rect">
            <a:avLst/>
          </a:prstGeom>
          <a:noFill/>
        </p:spPr>
        <p:txBody>
          <a:bodyPr wrap="square">
            <a:spAutoFit/>
          </a:bodyPr>
          <a:lstStyle/>
          <a:p>
            <a:pPr algn="ctr"/>
            <a:r>
              <a:rPr lang="ru-RU" sz="1800" b="1" dirty="0">
                <a:effectLst/>
                <a:latin typeface="Times New Roman" panose="02020603050405020304" pitchFamily="18" charset="0"/>
                <a:ea typeface="Calibri" panose="020F0502020204030204" pitchFamily="34" charset="0"/>
              </a:rPr>
              <a:t>3.5 </a:t>
            </a:r>
            <a:r>
              <a:rPr lang="ru-RU" sz="1800" b="1" dirty="0" err="1">
                <a:effectLst/>
                <a:latin typeface="Times New Roman" panose="02020603050405020304" pitchFamily="18" charset="0"/>
                <a:ea typeface="Calibri" panose="020F0502020204030204" pitchFamily="34" charset="0"/>
              </a:rPr>
              <a:t>Менежмент</a:t>
            </a:r>
            <a:r>
              <a:rPr lang="ru-RU" sz="1800" b="1" dirty="0">
                <a:effectLst/>
                <a:latin typeface="Times New Roman" panose="02020603050405020304" pitchFamily="18" charset="0"/>
                <a:ea typeface="Calibri" panose="020F0502020204030204" pitchFamily="34" charset="0"/>
              </a:rPr>
              <a:t> </a:t>
            </a:r>
            <a:r>
              <a:rPr lang="ru-RU" sz="1800" b="1" dirty="0" err="1">
                <a:effectLst/>
                <a:latin typeface="Times New Roman" panose="02020603050405020304" pitchFamily="18" charset="0"/>
                <a:ea typeface="Calibri" panose="020F0502020204030204" pitchFamily="34" charset="0"/>
              </a:rPr>
              <a:t>тизими</a:t>
            </a:r>
            <a:r>
              <a:rPr lang="ru-RU" sz="1800" b="1" dirty="0">
                <a:effectLst/>
                <a:latin typeface="Times New Roman" panose="02020603050405020304" pitchFamily="18" charset="0"/>
                <a:ea typeface="Calibri" panose="020F0502020204030204" pitchFamily="34" charset="0"/>
              </a:rPr>
              <a:t>. </a:t>
            </a:r>
          </a:p>
          <a:p>
            <a:pPr algn="ctr"/>
            <a:r>
              <a:rPr lang="ru-RU" sz="1800" b="1" dirty="0">
                <a:effectLst/>
                <a:latin typeface="Times New Roman" panose="02020603050405020304" pitchFamily="18" charset="0"/>
                <a:ea typeface="Calibri" panose="020F0502020204030204" pitchFamily="34" charset="0"/>
              </a:rPr>
              <a:t>Коррупцияга </a:t>
            </a:r>
            <a:r>
              <a:rPr lang="ru-RU" sz="1800" b="1" dirty="0" err="1">
                <a:effectLst/>
                <a:latin typeface="Times New Roman" panose="02020603050405020304" pitchFamily="18" charset="0"/>
                <a:ea typeface="Calibri" panose="020F0502020204030204" pitchFamily="34" charset="0"/>
              </a:rPr>
              <a:t>дучор</a:t>
            </a:r>
            <a:r>
              <a:rPr lang="ru-RU" sz="1800" b="1" dirty="0">
                <a:effectLst/>
                <a:latin typeface="Times New Roman" panose="02020603050405020304" pitchFamily="18" charset="0"/>
                <a:ea typeface="Calibri" panose="020F0502020204030204" pitchFamily="34" charset="0"/>
              </a:rPr>
              <a:t> </a:t>
            </a:r>
            <a:r>
              <a:rPr lang="ru-RU" sz="1800" b="1" dirty="0" err="1">
                <a:effectLst/>
                <a:latin typeface="Times New Roman" panose="02020603050405020304" pitchFamily="18" charset="0"/>
                <a:ea typeface="Calibri" panose="020F0502020204030204" pitchFamily="34" charset="0"/>
              </a:rPr>
              <a:t>бўлиши</a:t>
            </a:r>
            <a:r>
              <a:rPr lang="ru-RU" sz="1800" b="1" dirty="0">
                <a:effectLst/>
                <a:latin typeface="Times New Roman" panose="02020603050405020304" pitchFamily="18" charset="0"/>
                <a:ea typeface="Calibri" panose="020F0502020204030204" pitchFamily="34" charset="0"/>
              </a:rPr>
              <a:t> </a:t>
            </a:r>
            <a:r>
              <a:rPr lang="ru-RU" sz="1800" b="1" dirty="0" err="1">
                <a:effectLst/>
                <a:latin typeface="Times New Roman" panose="02020603050405020304" pitchFamily="18" charset="0"/>
                <a:ea typeface="Calibri" panose="020F0502020204030204" pitchFamily="34" charset="0"/>
              </a:rPr>
              <a:t>мумкин</a:t>
            </a:r>
            <a:r>
              <a:rPr lang="ru-RU" sz="1800" b="1" dirty="0">
                <a:effectLst/>
                <a:latin typeface="Times New Roman" panose="02020603050405020304" pitchFamily="18" charset="0"/>
                <a:ea typeface="Calibri" panose="020F0502020204030204" pitchFamily="34" charset="0"/>
              </a:rPr>
              <a:t> </a:t>
            </a:r>
            <a:r>
              <a:rPr lang="ru-RU" sz="1800" b="1" dirty="0" err="1">
                <a:effectLst/>
                <a:latin typeface="Times New Roman" panose="02020603050405020304" pitchFamily="18" charset="0"/>
                <a:ea typeface="Calibri" panose="020F0502020204030204" pitchFamily="34" charset="0"/>
              </a:rPr>
              <a:t>жараёнлар</a:t>
            </a:r>
            <a:r>
              <a:rPr lang="ru-RU" sz="1800" b="1" dirty="0">
                <a:effectLst/>
                <a:latin typeface="Times New Roman" panose="02020603050405020304" pitchFamily="18" charset="0"/>
                <a:ea typeface="Calibri" panose="020F0502020204030204" pitchFamily="34" charset="0"/>
              </a:rPr>
              <a:t> </a:t>
            </a:r>
            <a:endParaRPr lang="ru-RU" dirty="0"/>
          </a:p>
        </p:txBody>
      </p:sp>
      <p:pic>
        <p:nvPicPr>
          <p:cNvPr id="6" name="Picture 10" descr="риск на прозрачном фоне 28 фото">
            <a:extLst>
              <a:ext uri="{FF2B5EF4-FFF2-40B4-BE49-F238E27FC236}">
                <a16:creationId xmlns:a16="http://schemas.microsoft.com/office/drawing/2014/main" id="{B448561A-2B50-479C-ABFE-043AA54BB0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60" r="9843"/>
          <a:stretch/>
        </p:blipFill>
        <p:spPr bwMode="auto">
          <a:xfrm>
            <a:off x="10293942" y="1855175"/>
            <a:ext cx="1740151" cy="32943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716518-76E2-452D-8142-201C9831BD93}"/>
              </a:ext>
            </a:extLst>
          </p:cNvPr>
          <p:cNvSpPr txBox="1"/>
          <p:nvPr/>
        </p:nvSpPr>
        <p:spPr>
          <a:xfrm>
            <a:off x="7215252" y="1384644"/>
            <a:ext cx="1529736" cy="738664"/>
          </a:xfrm>
          <a:prstGeom prst="rect">
            <a:avLst/>
          </a:prstGeom>
          <a:noFill/>
        </p:spPr>
        <p:txBody>
          <a:bodyPr wrap="square">
            <a:spAutoFit/>
          </a:bodyPr>
          <a:lstStyle/>
          <a:p>
            <a:r>
              <a:rPr lang="ru-RU" sz="1400" dirty="0">
                <a:solidFill>
                  <a:srgbClr val="0A0A0A"/>
                </a:solidFill>
                <a:latin typeface="Google Sans"/>
              </a:rPr>
              <a:t>функционально-</a:t>
            </a:r>
          </a:p>
          <a:p>
            <a:r>
              <a:rPr lang="ru-RU" sz="1400" dirty="0">
                <a:solidFill>
                  <a:srgbClr val="0A0A0A"/>
                </a:solidFill>
                <a:latin typeface="Google Sans"/>
              </a:rPr>
              <a:t>стоимостной </a:t>
            </a:r>
          </a:p>
          <a:p>
            <a:r>
              <a:rPr lang="ru-RU" sz="1400" dirty="0">
                <a:solidFill>
                  <a:srgbClr val="0A0A0A"/>
                </a:solidFill>
                <a:latin typeface="Google Sans"/>
              </a:rPr>
              <a:t>анализ</a:t>
            </a:r>
            <a:endParaRPr lang="ru-RU" sz="1400" dirty="0"/>
          </a:p>
        </p:txBody>
      </p:sp>
      <p:sp>
        <p:nvSpPr>
          <p:cNvPr id="8" name="TextBox 7">
            <a:extLst>
              <a:ext uri="{FF2B5EF4-FFF2-40B4-BE49-F238E27FC236}">
                <a16:creationId xmlns:a16="http://schemas.microsoft.com/office/drawing/2014/main" id="{39199B4D-9918-4CC9-B73D-C16FF2434BD7}"/>
              </a:ext>
            </a:extLst>
          </p:cNvPr>
          <p:cNvSpPr txBox="1"/>
          <p:nvPr/>
        </p:nvSpPr>
        <p:spPr>
          <a:xfrm>
            <a:off x="157907" y="1250394"/>
            <a:ext cx="2413015" cy="3539430"/>
          </a:xfrm>
          <a:prstGeom prst="rect">
            <a:avLst/>
          </a:prstGeom>
          <a:noFill/>
        </p:spPr>
        <p:txBody>
          <a:bodyPr wrap="square">
            <a:spAutoFit/>
          </a:bodyPr>
          <a:lstStyle/>
          <a:p>
            <a:pPr algn="just"/>
            <a:r>
              <a:rPr lang="ru-RU" sz="1600" b="1" dirty="0">
                <a:solidFill>
                  <a:srgbClr val="0070C0"/>
                </a:solidFill>
                <a:latin typeface="Times New Roman" panose="02020603050405020304" pitchFamily="18" charset="0"/>
                <a:cs typeface="Times New Roman" panose="02020603050405020304" pitchFamily="18" charset="0"/>
              </a:rPr>
              <a:t>Менеджмент</a:t>
            </a:r>
            <a:r>
              <a:rPr lang="ru-RU" sz="1600" dirty="0">
                <a:solidFill>
                  <a:srgbClr val="0070C0"/>
                </a:solidFill>
                <a:latin typeface="Times New Roman" panose="02020603050405020304" pitchFamily="18" charset="0"/>
                <a:cs typeface="Times New Roman" panose="02020603050405020304" pitchFamily="18" charset="0"/>
              </a:rPr>
              <a:t> - это управление людьми, ресурсами и процессами в организации для достижения поставленных целей</a:t>
            </a:r>
            <a:r>
              <a:rPr lang="ru-RU" sz="1600" b="0" i="0" dirty="0">
                <a:solidFill>
                  <a:srgbClr val="0070C0"/>
                </a:solidFill>
                <a:effectLst/>
                <a:latin typeface="Times New Roman" panose="02020603050405020304" pitchFamily="18" charset="0"/>
                <a:cs typeface="Times New Roman" panose="02020603050405020304" pitchFamily="18" charset="0"/>
              </a:rPr>
              <a:t>. </a:t>
            </a:r>
          </a:p>
          <a:p>
            <a:pPr algn="just"/>
            <a:r>
              <a:rPr lang="ru-RU" sz="1600" b="0" i="0" dirty="0">
                <a:solidFill>
                  <a:srgbClr val="0070C0"/>
                </a:solidFill>
                <a:effectLst/>
                <a:latin typeface="Times New Roman" panose="02020603050405020304" pitchFamily="18" charset="0"/>
                <a:cs typeface="Times New Roman" panose="02020603050405020304" pitchFamily="18" charset="0"/>
              </a:rPr>
              <a:t>Он включает в себя планирование, организацию, мотивацию и контроль, а также является наукой и практикой, направленной на повышение эффективности работы. </a:t>
            </a:r>
            <a:endParaRPr lang="ru-RU" sz="1600" dirty="0">
              <a:solidFill>
                <a:srgbClr val="0070C0"/>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733DEE8D-E423-4289-9E2C-463476683D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7087" y="289593"/>
            <a:ext cx="870012" cy="828994"/>
          </a:xfrm>
          <a:prstGeom prst="rect">
            <a:avLst/>
          </a:prstGeom>
        </p:spPr>
      </p:pic>
    </p:spTree>
    <p:extLst>
      <p:ext uri="{BB962C8B-B14F-4D97-AF65-F5344CB8AC3E}">
        <p14:creationId xmlns:p14="http://schemas.microsoft.com/office/powerpoint/2010/main" val="5560182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1988</Words>
  <Application>Microsoft Office PowerPoint</Application>
  <PresentationFormat>Широкоэкранный</PresentationFormat>
  <Paragraphs>220</Paragraphs>
  <Slides>20</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Google Sans</vt:lpstr>
      <vt:lpstr>Times New Roman</vt:lpstr>
      <vt:lpstr>Тема Office</vt:lpstr>
      <vt:lpstr>Мавзу: “ISО 37001:2025 – Халқаро стандарти. Коррупцияга қарши курашиш менежмент тизимлари”   “Международные стандарты ISО 37001:2025. Обзор о системе менджмента противодействия коррупции. ” </vt:lpstr>
      <vt:lpstr>Презентация PowerPoint</vt:lpstr>
      <vt:lpstr>Коррупцияга қарши курашиш менежмент тизимлари ISO 37001:2025 – Халқаро стандартларининг қисқача шархи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Коррупцияга оид ҳуқуқбузарликларда ходимларнинг  хатти-ҳаракатлари алгоритми </vt:lpstr>
      <vt:lpstr>Коррупцияга оид ҳуқуқбузарликларда ходимларнинг  хатти-ҳаракатлари алгоритми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Мавзу: “ISО 37001:2025 – Халқаро стандарти. Коррупцияга қарши курашиш менежмент тизимлари”</dc:title>
  <dc:creator>Admin</dc:creator>
  <cp:lastModifiedBy>Botir</cp:lastModifiedBy>
  <cp:revision>24</cp:revision>
  <dcterms:created xsi:type="dcterms:W3CDTF">2025-10-06T08:44:32Z</dcterms:created>
  <dcterms:modified xsi:type="dcterms:W3CDTF">2025-11-28T05:13:54Z</dcterms:modified>
</cp:coreProperties>
</file>